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82" r:id="rId24"/>
    <p:sldId id="278" r:id="rId25"/>
    <p:sldId id="280" r:id="rId26"/>
    <p:sldId id="279" r:id="rId27"/>
    <p:sldId id="281" r:id="rId28"/>
    <p:sldId id="283" r:id="rId29"/>
    <p:sldId id="284" r:id="rId30"/>
    <p:sldId id="285" r:id="rId31"/>
    <p:sldId id="288" r:id="rId32"/>
    <p:sldId id="287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30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0000FF"/>
    <a:srgbClr val="CC0000"/>
    <a:srgbClr val="CC3100"/>
    <a:srgbClr val="CC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2544" y="-8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20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31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28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2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2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1.wmf"/></Relationships>
</file>

<file path=ppt/drawings/_rels/vmlDrawing25.vml.rels><?xml version="1.0" encoding="UTF-8" standalone="yes"?>
<Relationships xmlns="http://schemas.openxmlformats.org/package/2006/relationships"><Relationship Id="rId2" Type="http://schemas.openxmlformats.org/officeDocument/2006/relationships/image" Target="../media/image53.wmf"/><Relationship Id="rId1" Type="http://schemas.openxmlformats.org/officeDocument/2006/relationships/image" Target="../media/image52.wmf"/></Relationships>
</file>

<file path=ppt/drawings/_rels/vmlDrawing2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7.w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8.wmf"/></Relationships>
</file>

<file path=ppt/drawings/_rels/vmlDrawing2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30.vml.rels><?xml version="1.0" encoding="UTF-8" standalone="yes"?>
<Relationships xmlns="http://schemas.openxmlformats.org/package/2006/relationships"><Relationship Id="rId1" Type="http://schemas.openxmlformats.org/officeDocument/2006/relationships/image" Target="../media/image60.wmf"/></Relationships>
</file>

<file path=ppt/drawings/_rels/vmlDrawing3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2.wmf"/><Relationship Id="rId1" Type="http://schemas.openxmlformats.org/officeDocument/2006/relationships/image" Target="../media/image61.wmf"/></Relationships>
</file>

<file path=ppt/drawings/_rels/vmlDrawing3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4.wmf"/><Relationship Id="rId1" Type="http://schemas.openxmlformats.org/officeDocument/2006/relationships/image" Target="../media/image6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C69675-C660-49D7-91CE-368A2A527BC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DF1F02-81C8-42F4-9CF5-F04A9BEE6D6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8AB07E-B9CA-41EF-B93A-E875D7C8464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452F669-13BA-40CD-9A39-C93B2B2B141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6961A73-FF30-4178-9B46-01C71D461D5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1664A7-A084-4F34-B498-F47E581AE66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82D9FA-504B-4045-BC6D-E88B8F74CF0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4BEAE8-F38D-4E62-89FB-51311E9A07D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E1C398-F95F-40BF-9A5D-A2CB933BB6C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DF116F-C634-4FA2-94B2-138C1A7FC81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43075B-3657-46A3-8B56-72C79C281F9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2DA70F-784D-46FA-A5B3-213A2182F0E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D065C7-249F-4157-9D26-E84F3533F31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7E0A512-F99C-4657-AC13-FD5B879ADBFD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9.vml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18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2.vml"/><Relationship Id="rId5" Type="http://schemas.openxmlformats.org/officeDocument/2006/relationships/oleObject" Target="../embeddings/oleObject22.bin"/><Relationship Id="rId4" Type="http://schemas.openxmlformats.org/officeDocument/2006/relationships/oleObject" Target="../embeddings/oleObject21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oleObject" Target="../embeddings/oleObject24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2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5" Type="http://schemas.openxmlformats.org/officeDocument/2006/relationships/oleObject" Target="../embeddings/oleObject28.bin"/><Relationship Id="rId4" Type="http://schemas.openxmlformats.org/officeDocument/2006/relationships/oleObject" Target="../embeddings/oleObject27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31.bin"/><Relationship Id="rId5" Type="http://schemas.openxmlformats.org/officeDocument/2006/relationships/oleObject" Target="../embeddings/oleObject30.bin"/><Relationship Id="rId4" Type="http://schemas.openxmlformats.org/officeDocument/2006/relationships/oleObject" Target="../embeddings/oleObject29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5" Type="http://schemas.openxmlformats.org/officeDocument/2006/relationships/oleObject" Target="../embeddings/oleObject33.bin"/><Relationship Id="rId4" Type="http://schemas.openxmlformats.org/officeDocument/2006/relationships/oleObject" Target="../embeddings/oleObject32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5" Type="http://schemas.openxmlformats.org/officeDocument/2006/relationships/oleObject" Target="../embeddings/oleObject35.bin"/><Relationship Id="rId4" Type="http://schemas.openxmlformats.org/officeDocument/2006/relationships/oleObject" Target="../embeddings/oleObject34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oleObject" Target="../embeddings/oleObject37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1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2.vml"/><Relationship Id="rId4" Type="http://schemas.openxmlformats.org/officeDocument/2006/relationships/oleObject" Target="../embeddings/oleObject40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8.png"/><Relationship Id="rId4" Type="http://schemas.openxmlformats.org/officeDocument/2006/relationships/image" Target="../media/image47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4.vml"/><Relationship Id="rId4" Type="http://schemas.openxmlformats.org/officeDocument/2006/relationships/image" Target="../media/image50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4" Type="http://schemas.openxmlformats.org/officeDocument/2006/relationships/oleObject" Target="../embeddings/oleObject43.bin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5" Type="http://schemas.openxmlformats.org/officeDocument/2006/relationships/oleObject" Target="../embeddings/oleObject46.bin"/><Relationship Id="rId4" Type="http://schemas.openxmlformats.org/officeDocument/2006/relationships/oleObject" Target="../embeddings/oleObject45.bin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8.v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0.v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1.vml"/><Relationship Id="rId4" Type="http://schemas.openxmlformats.org/officeDocument/2006/relationships/oleObject" Target="../embeddings/oleObject52.bin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2.vml"/><Relationship Id="rId4" Type="http://schemas.openxmlformats.org/officeDocument/2006/relationships/oleObject" Target="../embeddings/oleObject5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295400"/>
            <a:ext cx="8534400" cy="3505200"/>
          </a:xfrm>
        </p:spPr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7</a:t>
            </a:r>
            <a:r>
              <a:rPr lang="ru-RU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ru-RU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ПРАКТИЧЕСКИЕ МЕТОДЫ РАСЧЕТА ПЕРЕХОДНОГО ПРОЦЕССА КОРОТКОГО ЗАМЫКАНИЯ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ru-RU" sz="4000" b="1">
                <a:solidFill>
                  <a:srgbClr val="0000FF"/>
                </a:solidFill>
              </a:rPr>
              <a:t>5.2 Метод расчетных кривых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71600"/>
            <a:ext cx="9144000" cy="54864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 sz="3600">
                <a:solidFill>
                  <a:srgbClr val="CC0000"/>
                </a:solidFill>
              </a:rPr>
              <a:t>   При приближенных расчетах</a:t>
            </a:r>
            <a:r>
              <a:rPr lang="ru-RU" sz="3600"/>
              <a:t> токов КЗ для определения действующего значения периодической составляющей</a:t>
            </a:r>
          </a:p>
          <a:p>
            <a:pPr algn="just">
              <a:buFontTx/>
              <a:buNone/>
            </a:pPr>
            <a:r>
              <a:rPr lang="ru-RU" sz="3600"/>
              <a:t>тока КЗ от синхронных генераторов в </a:t>
            </a:r>
          </a:p>
          <a:p>
            <a:pPr algn="just">
              <a:buFontTx/>
              <a:buNone/>
            </a:pPr>
            <a:r>
              <a:rPr lang="ru-RU" sz="3600"/>
              <a:t>произвольный момент времени при </a:t>
            </a:r>
          </a:p>
          <a:p>
            <a:pPr algn="just">
              <a:buFontTx/>
              <a:buNone/>
            </a:pPr>
            <a:r>
              <a:rPr lang="ru-RU" sz="3600"/>
              <a:t>радиальной расчетной схеме следует </a:t>
            </a:r>
          </a:p>
          <a:p>
            <a:pPr algn="just">
              <a:buFontTx/>
              <a:buNone/>
            </a:pPr>
            <a:r>
              <a:rPr lang="ru-RU" sz="3600"/>
              <a:t>применять </a:t>
            </a:r>
            <a:r>
              <a:rPr lang="ru-RU" sz="3600">
                <a:solidFill>
                  <a:srgbClr val="CC0000"/>
                </a:solidFill>
              </a:rPr>
              <a:t>метод типовых кривых.</a:t>
            </a:r>
            <a:r>
              <a:rPr lang="ru-RU" sz="36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>
                <a:solidFill>
                  <a:srgbClr val="CC0000"/>
                </a:solidFill>
              </a:rPr>
              <a:t> </a:t>
            </a:r>
            <a:r>
              <a:rPr lang="ru-RU" sz="3600">
                <a:solidFill>
                  <a:srgbClr val="CC0000"/>
                </a:solidFill>
              </a:rPr>
              <a:t>Кривые</a:t>
            </a:r>
            <a:r>
              <a:rPr lang="ru-RU" sz="3600"/>
              <a:t>                      , характеризуют </a:t>
            </a:r>
          </a:p>
          <a:p>
            <a:pPr algn="just">
              <a:buFontTx/>
              <a:buNone/>
            </a:pPr>
            <a:r>
              <a:rPr lang="ru-RU" sz="3600"/>
              <a:t>изменения во времени </a:t>
            </a:r>
          </a:p>
          <a:p>
            <a:pPr algn="just">
              <a:buFontTx/>
              <a:buNone/>
            </a:pPr>
            <a:r>
              <a:rPr lang="ru-RU" sz="3600">
                <a:solidFill>
                  <a:srgbClr val="0000FF"/>
                </a:solidFill>
              </a:rPr>
              <a:t>отношения действующих значений </a:t>
            </a:r>
          </a:p>
          <a:p>
            <a:pPr algn="just">
              <a:buFontTx/>
              <a:buNone/>
            </a:pPr>
            <a:r>
              <a:rPr lang="ru-RU" sz="3600">
                <a:solidFill>
                  <a:srgbClr val="0000FF"/>
                </a:solidFill>
              </a:rPr>
              <a:t>периодической составляющей тока КЗ от </a:t>
            </a:r>
          </a:p>
          <a:p>
            <a:pPr algn="just">
              <a:buFontTx/>
              <a:buNone/>
            </a:pPr>
            <a:r>
              <a:rPr lang="ru-RU" sz="3600">
                <a:solidFill>
                  <a:srgbClr val="0000FF"/>
                </a:solidFill>
              </a:rPr>
              <a:t>генератора в произвольный и начальный </a:t>
            </a:r>
          </a:p>
          <a:p>
            <a:pPr algn="just">
              <a:buFontTx/>
              <a:buNone/>
            </a:pPr>
            <a:r>
              <a:rPr lang="ru-RU" sz="3600">
                <a:solidFill>
                  <a:srgbClr val="0000FF"/>
                </a:solidFill>
              </a:rPr>
              <a:t>моменты времени</a:t>
            </a:r>
          </a:p>
          <a:p>
            <a:pPr algn="just">
              <a:buFontTx/>
              <a:buNone/>
            </a:pPr>
            <a:r>
              <a:rPr lang="ru-RU" sz="3600"/>
              <a:t>построенных для разных удаленностей </a:t>
            </a:r>
          </a:p>
          <a:p>
            <a:pPr algn="just">
              <a:buFontTx/>
              <a:buNone/>
            </a:pPr>
            <a:r>
              <a:rPr lang="ru-RU" sz="3600"/>
              <a:t>точки КЗ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2286000" y="31750"/>
          <a:ext cx="2286000" cy="806450"/>
        </p:xfrm>
        <a:graphic>
          <a:graphicData uri="http://schemas.openxmlformats.org/presentationml/2006/ole">
            <p:oleObj spid="_x0000_s14340" name="Формула" r:id="rId3" imgW="672808" imgH="241195" progId="Equation.3">
              <p:embed/>
            </p:oleObj>
          </a:graphicData>
        </a:graphic>
      </p:graphicFrame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4343400" y="3227388"/>
          <a:ext cx="2819400" cy="735012"/>
        </p:xfrm>
        <a:graphic>
          <a:graphicData uri="http://schemas.openxmlformats.org/presentationml/2006/ole">
            <p:oleObj spid="_x0000_s14342" name="Формула" r:id="rId4" imgW="914400" imgH="241300" progId="Equation.3">
              <p:embed/>
            </p:oleObj>
          </a:graphicData>
        </a:graphic>
      </p:graphicFrame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 sz="3600">
                <a:solidFill>
                  <a:srgbClr val="CC0000"/>
                </a:solidFill>
              </a:rPr>
              <a:t>    Электрическая удаленность</a:t>
            </a:r>
            <a:r>
              <a:rPr lang="ru-RU" sz="3600"/>
              <a:t> точки КЗ от </a:t>
            </a:r>
            <a:r>
              <a:rPr lang="ru-RU" sz="3600">
                <a:solidFill>
                  <a:srgbClr val="0000FF"/>
                </a:solidFill>
              </a:rPr>
              <a:t>СМ</a:t>
            </a:r>
            <a:r>
              <a:rPr lang="ru-RU" sz="3600"/>
              <a:t> </a:t>
            </a:r>
            <a:r>
              <a:rPr lang="ru-RU" sz="3600">
                <a:solidFill>
                  <a:srgbClr val="CC0000"/>
                </a:solidFill>
              </a:rPr>
              <a:t>характеризуется отношением</a:t>
            </a:r>
            <a:r>
              <a:rPr lang="ru-RU" sz="3600"/>
              <a:t> действующего значения периодической составляющей тока генератора в начальный момент КЗ к его номинальному току. </a:t>
            </a:r>
          </a:p>
          <a:p>
            <a:pPr algn="just">
              <a:buFontTx/>
              <a:buNone/>
            </a:pPr>
            <a:endParaRPr lang="ru-RU" sz="3600"/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762000" y="4038600"/>
          <a:ext cx="7696200" cy="1962150"/>
        </p:xfrm>
        <a:graphic>
          <a:graphicData uri="http://schemas.openxmlformats.org/presentationml/2006/ole">
            <p:oleObj spid="_x0000_s17412" name="Формула" r:id="rId3" imgW="1943100" imgH="4953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 sz="2800">
                <a:solidFill>
                  <a:srgbClr val="CC0000"/>
                </a:solidFill>
              </a:rPr>
              <a:t>   </a:t>
            </a:r>
            <a:r>
              <a:rPr lang="ru-RU" sz="3600">
                <a:solidFill>
                  <a:srgbClr val="CC0000"/>
                </a:solidFill>
              </a:rPr>
              <a:t>где</a:t>
            </a:r>
            <a:r>
              <a:rPr lang="ru-RU" sz="3600"/>
              <a:t>                    - начальное значение </a:t>
            </a:r>
          </a:p>
          <a:p>
            <a:pPr algn="just">
              <a:buFontTx/>
              <a:buNone/>
            </a:pPr>
            <a:r>
              <a:rPr lang="ru-RU" sz="3600"/>
              <a:t>периодической составляющей тока КЗ от </a:t>
            </a:r>
          </a:p>
          <a:p>
            <a:pPr algn="just">
              <a:buFontTx/>
              <a:buNone/>
            </a:pPr>
            <a:r>
              <a:rPr lang="ru-RU" sz="3600"/>
              <a:t>машины в относительных единицах при </a:t>
            </a:r>
          </a:p>
          <a:p>
            <a:pPr algn="just">
              <a:buFontTx/>
              <a:buNone/>
            </a:pPr>
            <a:r>
              <a:rPr lang="ru-RU" sz="3600"/>
              <a:t>выбранных базисных условиях;</a:t>
            </a:r>
          </a:p>
          <a:p>
            <a:pPr algn="just">
              <a:buFontTx/>
              <a:buNone/>
            </a:pPr>
            <a:r>
              <a:rPr lang="ru-RU" sz="3600">
                <a:solidFill>
                  <a:srgbClr val="0000FF"/>
                </a:solidFill>
              </a:rPr>
              <a:t>          </a:t>
            </a:r>
            <a:r>
              <a:rPr lang="ru-RU" sz="2800"/>
              <a:t> </a:t>
            </a:r>
            <a:r>
              <a:rPr lang="ru-RU" sz="3600"/>
              <a:t>- базисная мощность, МВ</a:t>
            </a:r>
            <a:r>
              <a:rPr lang="ru-RU" sz="3600">
                <a:sym typeface="Symbol" pitchFamily="18" charset="2"/>
              </a:rPr>
              <a:t></a:t>
            </a:r>
            <a:r>
              <a:rPr lang="ru-RU" sz="3600"/>
              <a:t>А;</a:t>
            </a:r>
          </a:p>
          <a:p>
            <a:pPr algn="just">
              <a:buFontTx/>
              <a:buNone/>
            </a:pPr>
            <a:endParaRPr lang="ru-RU" sz="3600"/>
          </a:p>
          <a:p>
            <a:pPr algn="just">
              <a:buFontTx/>
              <a:buNone/>
            </a:pPr>
            <a:r>
              <a:rPr lang="ru-RU" sz="3600"/>
              <a:t>         </a:t>
            </a:r>
            <a:r>
              <a:rPr lang="ru-RU" sz="2800"/>
              <a:t>     </a:t>
            </a:r>
            <a:r>
              <a:rPr lang="ru-RU" sz="3600"/>
              <a:t>- номинальная мощность СМ,</a:t>
            </a:r>
          </a:p>
          <a:p>
            <a:pPr algn="just">
              <a:buFontTx/>
              <a:buNone/>
            </a:pPr>
            <a:r>
              <a:rPr lang="ru-RU" sz="3600"/>
              <a:t>  МВ</a:t>
            </a:r>
            <a:r>
              <a:rPr lang="ru-RU" sz="3600">
                <a:sym typeface="Symbol" pitchFamily="18" charset="2"/>
              </a:rPr>
              <a:t></a:t>
            </a:r>
            <a:r>
              <a:rPr lang="ru-RU" sz="3600"/>
              <a:t>А.</a:t>
            </a:r>
            <a:endParaRPr lang="ru-RU" sz="3600">
              <a:solidFill>
                <a:srgbClr val="0000FF"/>
              </a:solidFill>
            </a:endParaRPr>
          </a:p>
          <a:p>
            <a:pPr algn="just">
              <a:buFontTx/>
              <a:buNone/>
            </a:pPr>
            <a:endParaRPr lang="ru-RU" sz="3600">
              <a:solidFill>
                <a:srgbClr val="0000FF"/>
              </a:solidFill>
            </a:endParaRPr>
          </a:p>
          <a:p>
            <a:endParaRPr lang="ru-RU" sz="3600"/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1676400" y="33338"/>
          <a:ext cx="1143000" cy="804862"/>
        </p:xfrm>
        <a:graphic>
          <a:graphicData uri="http://schemas.openxmlformats.org/presentationml/2006/ole">
            <p:oleObj spid="_x0000_s15364" name="Формула" r:id="rId3" imgW="342751" imgH="241195" progId="Equation.3">
              <p:embed/>
            </p:oleObj>
          </a:graphicData>
        </a:graphic>
      </p:graphicFrame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457200" y="2514600"/>
          <a:ext cx="990600" cy="884238"/>
        </p:xfrm>
        <a:graphic>
          <a:graphicData uri="http://schemas.openxmlformats.org/presentationml/2006/ole">
            <p:oleObj spid="_x0000_s15367" name="Формула" r:id="rId4" imgW="266469" imgH="241091" progId="Equation.3">
              <p:embed/>
            </p:oleObj>
          </a:graphicData>
        </a:graphic>
      </p:graphicFrame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304800" y="3733800"/>
          <a:ext cx="1371600" cy="836613"/>
        </p:xfrm>
        <a:graphic>
          <a:graphicData uri="http://schemas.openxmlformats.org/presentationml/2006/ole">
            <p:oleObj spid="_x0000_s15369" name="Формула" r:id="rId5" imgW="393529" imgH="241195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 sz="2800"/>
              <a:t>     </a:t>
            </a:r>
            <a:r>
              <a:rPr lang="ru-RU">
                <a:solidFill>
                  <a:srgbClr val="CC0000"/>
                </a:solidFill>
              </a:rPr>
              <a:t>Типовые кривые учитывают изменение</a:t>
            </a:r>
            <a:r>
              <a:rPr lang="ru-RU"/>
              <a:t> </a:t>
            </a:r>
          </a:p>
          <a:p>
            <a:pPr>
              <a:buFontTx/>
              <a:buNone/>
            </a:pPr>
            <a:r>
              <a:rPr lang="ru-RU"/>
              <a:t>действующего значения периодической </a:t>
            </a:r>
          </a:p>
          <a:p>
            <a:pPr>
              <a:buFontTx/>
              <a:buNone/>
            </a:pPr>
            <a:r>
              <a:rPr lang="ru-RU"/>
              <a:t>составляющей тока КЗ, если  </a:t>
            </a:r>
          </a:p>
          <a:p>
            <a:pPr>
              <a:buFontTx/>
              <a:buNone/>
            </a:pPr>
            <a:r>
              <a:rPr lang="ru-RU"/>
              <a:t>                 </a:t>
            </a:r>
          </a:p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endParaRPr lang="ru-RU" sz="2800"/>
          </a:p>
          <a:p>
            <a:pPr>
              <a:buFontTx/>
              <a:buNone/>
            </a:pPr>
            <a:r>
              <a:rPr lang="ru-RU" b="1">
                <a:solidFill>
                  <a:srgbClr val="CC0000"/>
                </a:solidFill>
              </a:rPr>
              <a:t>При меньших значениях следует считать, </a:t>
            </a:r>
          </a:p>
          <a:p>
            <a:pPr>
              <a:buFontTx/>
              <a:buNone/>
            </a:pPr>
            <a:r>
              <a:rPr lang="ru-RU" b="1">
                <a:solidFill>
                  <a:srgbClr val="CC0000"/>
                </a:solidFill>
              </a:rPr>
              <a:t>что действующее значение </a:t>
            </a:r>
          </a:p>
          <a:p>
            <a:pPr>
              <a:buFontTx/>
              <a:buNone/>
            </a:pPr>
            <a:r>
              <a:rPr lang="ru-RU" b="1">
                <a:solidFill>
                  <a:srgbClr val="CC0000"/>
                </a:solidFill>
              </a:rPr>
              <a:t>периодической составляющей тока КЗ не </a:t>
            </a:r>
          </a:p>
          <a:p>
            <a:pPr>
              <a:buFontTx/>
              <a:buNone/>
            </a:pPr>
            <a:r>
              <a:rPr lang="ru-RU" b="1">
                <a:solidFill>
                  <a:srgbClr val="CC0000"/>
                </a:solidFill>
              </a:rPr>
              <a:t>изменяется во времени, т.е.</a:t>
            </a:r>
            <a:r>
              <a:rPr lang="ru-RU"/>
              <a:t>                                                      </a:t>
            </a:r>
          </a:p>
          <a:p>
            <a:pPr>
              <a:buFontTx/>
              <a:buNone/>
            </a:pPr>
            <a:r>
              <a:rPr lang="ru-RU"/>
              <a:t>                                          </a:t>
            </a:r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2362200" y="1676400"/>
          <a:ext cx="4257675" cy="1784350"/>
        </p:xfrm>
        <a:graphic>
          <a:graphicData uri="http://schemas.openxmlformats.org/presentationml/2006/ole">
            <p:oleObj spid="_x0000_s18436" name="Формула" r:id="rId3" imgW="1180800" imgH="495000" progId="Equation.3">
              <p:embed/>
            </p:oleObj>
          </a:graphicData>
        </a:graphic>
      </p:graphicFrame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5029200" y="5638800"/>
          <a:ext cx="4114800" cy="796925"/>
        </p:xfrm>
        <a:graphic>
          <a:graphicData uri="http://schemas.openxmlformats.org/presentationml/2006/ole">
            <p:oleObj spid="_x0000_s18439" name="Формула" r:id="rId4" imgW="1231366" imgH="241195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 sz="3600"/>
              <a:t>Порядок расчета методом типовых </a:t>
            </a:r>
          </a:p>
          <a:p>
            <a:pPr algn="just">
              <a:buFontTx/>
              <a:buNone/>
            </a:pPr>
            <a:r>
              <a:rPr lang="ru-RU" sz="3600"/>
              <a:t>кривых для произвольного момента </a:t>
            </a:r>
          </a:p>
          <a:p>
            <a:pPr algn="just">
              <a:buFontTx/>
              <a:buNone/>
            </a:pPr>
            <a:r>
              <a:rPr lang="ru-RU" sz="3600"/>
              <a:t>времени:</a:t>
            </a:r>
          </a:p>
          <a:p>
            <a:pPr algn="just">
              <a:buFontTx/>
              <a:buNone/>
            </a:pPr>
            <a:r>
              <a:rPr lang="ru-RU" sz="3600" b="1"/>
              <a:t>1)</a:t>
            </a:r>
            <a:r>
              <a:rPr lang="ru-RU" sz="3600"/>
              <a:t> </a:t>
            </a:r>
            <a:r>
              <a:rPr lang="ru-RU" sz="3600" b="1">
                <a:solidFill>
                  <a:srgbClr val="CC0000"/>
                </a:solidFill>
              </a:rPr>
              <a:t>составить</a:t>
            </a:r>
            <a:r>
              <a:rPr lang="ru-RU" sz="3600">
                <a:solidFill>
                  <a:srgbClr val="CC0000"/>
                </a:solidFill>
              </a:rPr>
              <a:t> </a:t>
            </a:r>
            <a:r>
              <a:rPr lang="ru-RU" sz="3600"/>
              <a:t>эквивалентную схему замещения и </a:t>
            </a:r>
            <a:r>
              <a:rPr lang="ru-RU" sz="3600">
                <a:solidFill>
                  <a:srgbClr val="CC0000"/>
                </a:solidFill>
              </a:rPr>
              <a:t>определить</a:t>
            </a:r>
            <a:r>
              <a:rPr lang="ru-RU" sz="3600"/>
              <a:t> действующее значение периодической составляющей тока в начальный момент КЗ; </a:t>
            </a:r>
          </a:p>
          <a:p>
            <a:pPr algn="just">
              <a:buFontTx/>
              <a:buNone/>
            </a:pPr>
            <a:r>
              <a:rPr lang="ru-RU" sz="3600"/>
              <a:t> </a:t>
            </a:r>
          </a:p>
          <a:p>
            <a:pPr algn="just">
              <a:buFontTx/>
              <a:buNone/>
            </a:pPr>
            <a:r>
              <a:rPr lang="ru-RU" sz="3600"/>
              <a:t> </a:t>
            </a:r>
            <a:r>
              <a:rPr lang="ru-RU" sz="3600">
                <a:solidFill>
                  <a:srgbClr val="0000FF"/>
                </a:solidFill>
              </a:rPr>
              <a:t>СМ</a:t>
            </a:r>
            <a:r>
              <a:rPr lang="ru-RU" sz="3600"/>
              <a:t> учесть как                   </a:t>
            </a:r>
          </a:p>
          <a:p>
            <a:pPr algn="just">
              <a:buFontTx/>
              <a:buNone/>
            </a:pPr>
            <a:r>
              <a:rPr lang="ru-RU" sz="3600"/>
              <a:t>при выбранных базисных условиях</a:t>
            </a: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3733800" y="4495800"/>
          <a:ext cx="2514600" cy="1117600"/>
        </p:xfrm>
        <a:graphic>
          <a:graphicData uri="http://schemas.openxmlformats.org/presentationml/2006/ole">
            <p:oleObj spid="_x0000_s20484" name="Формула" r:id="rId3" imgW="685800" imgH="3045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 sz="3600">
                <a:solidFill>
                  <a:srgbClr val="CC0000"/>
                </a:solidFill>
              </a:rPr>
              <a:t>   </a:t>
            </a:r>
            <a:r>
              <a:rPr lang="ru-RU" sz="3600" b="1"/>
              <a:t>2)</a:t>
            </a:r>
            <a:r>
              <a:rPr lang="ru-RU" sz="3600"/>
              <a:t> </a:t>
            </a:r>
            <a:r>
              <a:rPr lang="ru-RU" sz="3600" b="1">
                <a:solidFill>
                  <a:srgbClr val="CC0000"/>
                </a:solidFill>
              </a:rPr>
              <a:t>определить</a:t>
            </a:r>
            <a:r>
              <a:rPr lang="ru-RU" sz="3600"/>
              <a:t> значение   ,                  характеризующей электрическую удаленность расчетной точки </a:t>
            </a:r>
            <a:r>
              <a:rPr lang="ru-RU" sz="3600">
                <a:solidFill>
                  <a:srgbClr val="0000FF"/>
                </a:solidFill>
              </a:rPr>
              <a:t>КЗ</a:t>
            </a:r>
            <a:r>
              <a:rPr lang="ru-RU" sz="3600"/>
              <a:t> от </a:t>
            </a:r>
            <a:r>
              <a:rPr lang="ru-RU" sz="3600">
                <a:solidFill>
                  <a:srgbClr val="0000FF"/>
                </a:solidFill>
              </a:rPr>
              <a:t>СМ</a:t>
            </a:r>
            <a:r>
              <a:rPr lang="ru-RU" sz="3600"/>
              <a:t>;</a:t>
            </a:r>
          </a:p>
          <a:p>
            <a:pPr algn="just">
              <a:buFontTx/>
              <a:buNone/>
            </a:pPr>
            <a:r>
              <a:rPr lang="ru-RU" sz="3600"/>
              <a:t>    по </a:t>
            </a:r>
          </a:p>
          <a:p>
            <a:pPr algn="just">
              <a:buFontTx/>
              <a:buNone/>
            </a:pPr>
            <a:r>
              <a:rPr lang="ru-RU" sz="3600"/>
              <a:t>    </a:t>
            </a:r>
          </a:p>
          <a:p>
            <a:pPr algn="just">
              <a:buFontTx/>
              <a:buNone/>
            </a:pPr>
            <a:r>
              <a:rPr lang="ru-RU" sz="3600" b="1"/>
              <a:t>3)</a:t>
            </a:r>
            <a:r>
              <a:rPr lang="ru-RU" sz="3600"/>
              <a:t> </a:t>
            </a:r>
            <a:r>
              <a:rPr lang="ru-RU" sz="3600" b="1">
                <a:solidFill>
                  <a:srgbClr val="CC0000"/>
                </a:solidFill>
              </a:rPr>
              <a:t>исходя из типа генератора</a:t>
            </a:r>
            <a:r>
              <a:rPr lang="ru-RU" sz="3600"/>
              <a:t> и его системы возбуждения </a:t>
            </a:r>
            <a:r>
              <a:rPr lang="ru-RU" sz="3600">
                <a:solidFill>
                  <a:srgbClr val="CC0000"/>
                </a:solidFill>
              </a:rPr>
              <a:t>выбрать</a:t>
            </a:r>
            <a:r>
              <a:rPr lang="ru-RU" sz="3600"/>
              <a:t> соответствующие </a:t>
            </a:r>
            <a:r>
              <a:rPr lang="ru-RU" sz="3600">
                <a:solidFill>
                  <a:srgbClr val="CC0000"/>
                </a:solidFill>
              </a:rPr>
              <a:t>типовые</a:t>
            </a:r>
            <a:r>
              <a:rPr lang="ru-RU" sz="3600"/>
              <a:t> кривые и по найденному           значению     выбрать необходимую </a:t>
            </a:r>
            <a:r>
              <a:rPr lang="ru-RU" sz="3600">
                <a:solidFill>
                  <a:srgbClr val="CC0000"/>
                </a:solidFill>
              </a:rPr>
              <a:t>кривую</a:t>
            </a:r>
            <a:r>
              <a:rPr lang="ru-RU" sz="3600"/>
              <a:t> </a:t>
            </a:r>
          </a:p>
          <a:p>
            <a:pPr algn="just">
              <a:buFontTx/>
              <a:buNone/>
            </a:pPr>
            <a:r>
              <a:rPr lang="ru-RU" sz="2800">
                <a:solidFill>
                  <a:srgbClr val="0000FF"/>
                </a:solidFill>
              </a:rPr>
              <a:t>(при этом допустима линейная экстраполяция в области смежных кривых);</a:t>
            </a: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7315200" y="0"/>
          <a:ext cx="914400" cy="635000"/>
        </p:xfrm>
        <a:graphic>
          <a:graphicData uri="http://schemas.openxmlformats.org/presentationml/2006/ole">
            <p:oleObj spid="_x0000_s21508" name="Формула" r:id="rId3" imgW="342751" imgH="241195" progId="Equation.3">
              <p:embed/>
            </p:oleObj>
          </a:graphicData>
        </a:graphic>
      </p:graphicFrame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3276600" y="4645025"/>
          <a:ext cx="990600" cy="688975"/>
        </p:xfrm>
        <a:graphic>
          <a:graphicData uri="http://schemas.openxmlformats.org/presentationml/2006/ole">
            <p:oleObj spid="_x0000_s21510" name="Формула" r:id="rId4" imgW="342751" imgH="241195" progId="Equation.3">
              <p:embed/>
            </p:oleObj>
          </a:graphicData>
        </a:graphic>
      </p:graphicFrame>
      <p:graphicFrame>
        <p:nvGraphicFramePr>
          <p:cNvPr id="21512" name="Object 8"/>
          <p:cNvGraphicFramePr>
            <a:graphicFrameLocks noChangeAspect="1"/>
          </p:cNvGraphicFramePr>
          <p:nvPr>
            <p:ph sz="half" idx="2"/>
          </p:nvPr>
        </p:nvGraphicFramePr>
        <p:xfrm>
          <a:off x="1752600" y="1752600"/>
          <a:ext cx="4495800" cy="1146175"/>
        </p:xfrm>
        <a:graphic>
          <a:graphicData uri="http://schemas.openxmlformats.org/presentationml/2006/ole">
            <p:oleObj spid="_x0000_s21512" name="Формула" r:id="rId5" imgW="1943100" imgH="4953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/>
              <a:t>   </a:t>
            </a:r>
            <a:r>
              <a:rPr lang="ru-RU" sz="3600" b="1"/>
              <a:t>4)</a:t>
            </a:r>
            <a:r>
              <a:rPr lang="ru-RU" sz="3600"/>
              <a:t> </a:t>
            </a:r>
            <a:r>
              <a:rPr lang="ru-RU" sz="3600">
                <a:solidFill>
                  <a:srgbClr val="CC0000"/>
                </a:solidFill>
              </a:rPr>
              <a:t>по</a:t>
            </a:r>
            <a:r>
              <a:rPr lang="ru-RU" sz="3600"/>
              <a:t> </a:t>
            </a:r>
            <a:r>
              <a:rPr lang="ru-RU" sz="3600">
                <a:solidFill>
                  <a:srgbClr val="CC0000"/>
                </a:solidFill>
              </a:rPr>
              <a:t>выбранной кривой</a:t>
            </a:r>
            <a:r>
              <a:rPr lang="ru-RU" sz="3600"/>
              <a:t> для заданного момента времени определить коэффициент         ;</a:t>
            </a:r>
          </a:p>
          <a:p>
            <a:pPr algn="just">
              <a:buFontTx/>
              <a:buNone/>
            </a:pPr>
            <a:endParaRPr lang="ru-RU" sz="3600"/>
          </a:p>
          <a:p>
            <a:pPr algn="just">
              <a:buFontTx/>
              <a:buNone/>
            </a:pPr>
            <a:r>
              <a:rPr lang="ru-RU" sz="4000" b="1"/>
              <a:t>  5)</a:t>
            </a:r>
            <a:r>
              <a:rPr lang="ru-RU" sz="3600"/>
              <a:t> </a:t>
            </a:r>
            <a:r>
              <a:rPr lang="ru-RU" sz="3600">
                <a:solidFill>
                  <a:srgbClr val="CC0000"/>
                </a:solidFill>
              </a:rPr>
              <a:t>определить</a:t>
            </a:r>
            <a:r>
              <a:rPr lang="ru-RU" sz="3600"/>
              <a:t> значение периодической составляющей тока КЗ от СМ в заданный момент времени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3611563" y="914400"/>
          <a:ext cx="731837" cy="914400"/>
        </p:xfrm>
        <a:graphic>
          <a:graphicData uri="http://schemas.openxmlformats.org/presentationml/2006/ole">
            <p:oleObj spid="_x0000_s23556" name="Формула" r:id="rId3" imgW="190417" imgH="241195" progId="Equation.3">
              <p:embed/>
            </p:oleObj>
          </a:graphicData>
        </a:graphic>
      </p:graphicFrame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3558" name="Object 6"/>
          <p:cNvGraphicFramePr>
            <a:graphicFrameLocks noChangeAspect="1"/>
          </p:cNvGraphicFramePr>
          <p:nvPr/>
        </p:nvGraphicFramePr>
        <p:xfrm>
          <a:off x="1981200" y="4419600"/>
          <a:ext cx="6172200" cy="1425575"/>
        </p:xfrm>
        <a:graphic>
          <a:graphicData uri="http://schemas.openxmlformats.org/presentationml/2006/ole">
            <p:oleObj spid="_x0000_s23558" name="Формула" r:id="rId4" imgW="1028254" imgH="241195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 </a:t>
            </a:r>
            <a:r>
              <a:rPr lang="ru-RU" sz="3600"/>
              <a:t>где -        </a:t>
            </a:r>
            <a:r>
              <a:rPr lang="ru-RU" sz="3600" i="1"/>
              <a:t>, </a:t>
            </a:r>
            <a:r>
              <a:rPr lang="en-US" sz="3600" i="1"/>
              <a:t> </a:t>
            </a:r>
            <a:r>
              <a:rPr lang="ru-RU" sz="3600"/>
              <a:t>базисный ток ступени напряжения сети, на которой находится расчетная точка КЗ. </a:t>
            </a:r>
            <a:r>
              <a:rPr lang="ru-RU" sz="2800">
                <a:solidFill>
                  <a:srgbClr val="0000FF"/>
                </a:solidFill>
              </a:rPr>
              <a:t>Пример определения </a:t>
            </a:r>
          </a:p>
          <a:p>
            <a:pPr>
              <a:buFontTx/>
              <a:buNone/>
            </a:pPr>
            <a:endParaRPr lang="ru-RU" sz="2800">
              <a:solidFill>
                <a:srgbClr val="0000FF"/>
              </a:solidFill>
            </a:endParaRPr>
          </a:p>
          <a:p>
            <a:pPr>
              <a:buFontTx/>
              <a:buNone/>
            </a:pPr>
            <a:endParaRPr lang="ru-RU" sz="3600"/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1676400" y="0"/>
          <a:ext cx="576263" cy="685800"/>
        </p:xfrm>
        <a:graphic>
          <a:graphicData uri="http://schemas.openxmlformats.org/presentationml/2006/ole">
            <p:oleObj spid="_x0000_s24580" name="Формула" r:id="rId3" imgW="203112" imgH="241195" progId="Equation.3">
              <p:embed/>
            </p:oleObj>
          </a:graphicData>
        </a:graphic>
      </p:graphicFrame>
      <p:pic>
        <p:nvPicPr>
          <p:cNvPr id="24583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52600" y="1698625"/>
            <a:ext cx="5562600" cy="516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4" name="Line 8"/>
          <p:cNvSpPr>
            <a:spLocks noChangeShapeType="1"/>
          </p:cNvSpPr>
          <p:nvPr/>
        </p:nvSpPr>
        <p:spPr bwMode="auto">
          <a:xfrm flipV="1">
            <a:off x="3124200" y="3810000"/>
            <a:ext cx="0" cy="27432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 flipH="1">
            <a:off x="1752600" y="3810000"/>
            <a:ext cx="1371600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76200" y="3429000"/>
            <a:ext cx="1752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CC0000"/>
                </a:solidFill>
                <a:latin typeface="Symbol" pitchFamily="18" charset="2"/>
              </a:rPr>
              <a:t>g</a:t>
            </a:r>
            <a:r>
              <a:rPr lang="ru-RU" sz="3600">
                <a:solidFill>
                  <a:srgbClr val="CC0000"/>
                </a:solidFill>
                <a:latin typeface="Symbol" pitchFamily="18" charset="2"/>
              </a:rPr>
              <a:t> </a:t>
            </a:r>
            <a:r>
              <a:rPr lang="en-US" sz="3600">
                <a:solidFill>
                  <a:srgbClr val="CC0000"/>
                </a:solidFill>
                <a:latin typeface="Symbol" pitchFamily="18" charset="2"/>
              </a:rPr>
              <a:t>=</a:t>
            </a:r>
            <a:r>
              <a:rPr lang="ru-RU" sz="3600">
                <a:solidFill>
                  <a:srgbClr val="CC0000"/>
                </a:solidFill>
              </a:rPr>
              <a:t>0,57</a:t>
            </a:r>
          </a:p>
        </p:txBody>
      </p:sp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762000" y="6216650"/>
            <a:ext cx="1447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CC0000"/>
                </a:solidFill>
              </a:rPr>
              <a:t>t=</a:t>
            </a:r>
            <a:r>
              <a:rPr lang="ru-RU" sz="3600">
                <a:solidFill>
                  <a:srgbClr val="CC0000"/>
                </a:solidFill>
              </a:rPr>
              <a:t>0,4</a:t>
            </a:r>
            <a:r>
              <a:rPr lang="en-US" sz="3600">
                <a:solidFill>
                  <a:srgbClr val="CC0000"/>
                </a:solidFill>
              </a:rPr>
              <a:t>c</a:t>
            </a:r>
            <a:endParaRPr lang="ru-RU" sz="3600">
              <a:solidFill>
                <a:srgbClr val="CC0000"/>
              </a:solidFill>
            </a:endParaRPr>
          </a:p>
        </p:txBody>
      </p:sp>
      <p:sp>
        <p:nvSpPr>
          <p:cNvPr id="24588" name="Text Box 12"/>
          <p:cNvSpPr txBox="1">
            <a:spLocks noChangeArrowheads="1"/>
          </p:cNvSpPr>
          <p:nvPr/>
        </p:nvSpPr>
        <p:spPr bwMode="auto">
          <a:xfrm>
            <a:off x="0" y="2514600"/>
            <a:ext cx="1600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solidFill>
                  <a:srgbClr val="CC0000"/>
                </a:solidFill>
              </a:rPr>
              <a:t>I</a:t>
            </a:r>
            <a:r>
              <a:rPr lang="kk-KZ" sz="3600">
                <a:solidFill>
                  <a:srgbClr val="CC0000"/>
                </a:solidFill>
              </a:rPr>
              <a:t>*</a:t>
            </a:r>
            <a:r>
              <a:rPr lang="kk-KZ">
                <a:solidFill>
                  <a:srgbClr val="CC0000"/>
                </a:solidFill>
              </a:rPr>
              <a:t>по </a:t>
            </a:r>
            <a:r>
              <a:rPr lang="ru-RU" sz="3200">
                <a:solidFill>
                  <a:srgbClr val="CC0000"/>
                </a:solidFill>
              </a:rPr>
              <a:t>=</a:t>
            </a:r>
            <a:r>
              <a:rPr lang="ru-RU" sz="4000">
                <a:solidFill>
                  <a:srgbClr val="CC0000"/>
                </a:solidFill>
              </a:rPr>
              <a:t>3</a:t>
            </a:r>
          </a:p>
        </p:txBody>
      </p:sp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8534400" y="1066800"/>
            <a:ext cx="38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CC0000"/>
                </a:solidFill>
                <a:latin typeface="Symbol" pitchFamily="18" charset="2"/>
              </a:rPr>
              <a:t>g</a:t>
            </a:r>
            <a:endParaRPr lang="ru-RU" sz="3600">
              <a:solidFill>
                <a:srgbClr val="CC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/>
              <a:t>  а) </a:t>
            </a:r>
            <a:r>
              <a:rPr lang="ru-RU" sz="3600">
                <a:solidFill>
                  <a:srgbClr val="CC0000"/>
                </a:solidFill>
              </a:rPr>
              <a:t>Если исходная</a:t>
            </a:r>
            <a:r>
              <a:rPr lang="ru-RU" sz="3600"/>
              <a:t> расчетная схема содержит </a:t>
            </a:r>
            <a:r>
              <a:rPr lang="ru-RU" sz="3600">
                <a:solidFill>
                  <a:srgbClr val="CC0000"/>
                </a:solidFill>
              </a:rPr>
              <a:t>несколько</a:t>
            </a:r>
            <a:r>
              <a:rPr lang="ru-RU" sz="3600"/>
              <a:t> однотипных СГ, находящихся в одинаковых условиях по отношению к расчетной точке КЗ, вместо </a:t>
            </a:r>
            <a:r>
              <a:rPr lang="en-US" sz="3600" i="1"/>
              <a:t>S</a:t>
            </a:r>
            <a:r>
              <a:rPr lang="ru-RU" sz="2000"/>
              <a:t>НОМ</a:t>
            </a:r>
            <a:r>
              <a:rPr lang="ru-RU" sz="3600"/>
              <a:t> следует подставлять сумму номинальных мощностей всех этих генераторов.</a:t>
            </a:r>
          </a:p>
          <a:p>
            <a:pPr>
              <a:buFontTx/>
              <a:buNone/>
            </a:pPr>
            <a:endParaRPr lang="ru-RU" sz="3600"/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6628" name="Object 4"/>
          <p:cNvGraphicFramePr>
            <a:graphicFrameLocks noChangeAspect="1"/>
          </p:cNvGraphicFramePr>
          <p:nvPr/>
        </p:nvGraphicFramePr>
        <p:xfrm>
          <a:off x="1524000" y="4070350"/>
          <a:ext cx="6019800" cy="1873250"/>
        </p:xfrm>
        <a:graphic>
          <a:graphicData uri="http://schemas.openxmlformats.org/presentationml/2006/ole">
            <p:oleObj spid="_x0000_s26628" name="Формула" r:id="rId3" imgW="1562100" imgH="482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sz="4000" b="1" dirty="0" smtClean="0">
                <a:solidFill>
                  <a:srgbClr val="0000FF"/>
                </a:solidFill>
              </a:rPr>
              <a:t>7</a:t>
            </a:r>
            <a:r>
              <a:rPr lang="ru-RU" sz="4000" b="1" dirty="0" smtClean="0">
                <a:solidFill>
                  <a:srgbClr val="0000FF"/>
                </a:solidFill>
              </a:rPr>
              <a:t>.1 </a:t>
            </a:r>
            <a:r>
              <a:rPr lang="ru-RU" sz="4000" b="1" dirty="0">
                <a:solidFill>
                  <a:srgbClr val="0000FF"/>
                </a:solidFill>
              </a:rPr>
              <a:t>Учет электрической системы</a:t>
            </a:r>
            <a:r>
              <a:rPr lang="ru-RU" sz="4000" dirty="0"/>
              <a:t>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 dirty="0">
                <a:solidFill>
                  <a:srgbClr val="CC0000"/>
                </a:solidFill>
              </a:rPr>
              <a:t>    </a:t>
            </a:r>
            <a:r>
              <a:rPr lang="ru-RU" sz="3600" dirty="0">
                <a:solidFill>
                  <a:srgbClr val="CC0000"/>
                </a:solidFill>
              </a:rPr>
              <a:t>Для решения</a:t>
            </a:r>
            <a:r>
              <a:rPr lang="ru-RU" sz="3600" dirty="0"/>
              <a:t> практических задач не требуется знания точных результатов, поэтому применяются методы приближенного расчета. </a:t>
            </a:r>
          </a:p>
          <a:p>
            <a:pPr algn="just">
              <a:buFontTx/>
              <a:buNone/>
            </a:pPr>
            <a:r>
              <a:rPr lang="ru-RU" sz="3600" dirty="0"/>
              <a:t>  </a:t>
            </a:r>
            <a:r>
              <a:rPr lang="ru-RU" sz="3600" dirty="0">
                <a:solidFill>
                  <a:srgbClr val="CC0000"/>
                </a:solidFill>
              </a:rPr>
              <a:t>Основное требование</a:t>
            </a:r>
            <a:r>
              <a:rPr lang="ru-RU" sz="3600" dirty="0"/>
              <a:t> к применяемым методам это простота выполнения и меньшая погрешность расчетов.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  </a:t>
            </a:r>
            <a:r>
              <a:rPr lang="ru-RU" b="1"/>
              <a:t>б)</a:t>
            </a:r>
            <a:r>
              <a:rPr lang="ru-RU"/>
              <a:t> </a:t>
            </a:r>
            <a:r>
              <a:rPr lang="ru-RU">
                <a:solidFill>
                  <a:srgbClr val="CC0000"/>
                </a:solidFill>
              </a:rPr>
              <a:t>Когда</a:t>
            </a:r>
            <a:r>
              <a:rPr lang="ru-RU"/>
              <a:t> расчетная продолжительность КЗ превышает 0,5 с </a:t>
            </a:r>
            <a:r>
              <a:rPr lang="ru-RU">
                <a:solidFill>
                  <a:srgbClr val="0000FF"/>
                </a:solidFill>
              </a:rPr>
              <a:t>при КЗ на выводах</a:t>
            </a:r>
            <a:r>
              <a:rPr lang="ru-RU"/>
              <a:t> </a:t>
            </a:r>
            <a:r>
              <a:rPr lang="ru-RU">
                <a:solidFill>
                  <a:srgbClr val="0000FF"/>
                </a:solidFill>
              </a:rPr>
              <a:t>турбогенераторов</a:t>
            </a:r>
            <a:r>
              <a:rPr lang="ru-RU"/>
              <a:t> допустимо использовать кривые </a:t>
            </a:r>
          </a:p>
        </p:txBody>
      </p:sp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5200" y="1524000"/>
            <a:ext cx="5638800" cy="523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0" y="3725863"/>
            <a:ext cx="3387725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2000"/>
              <a:t>Типовые кривые изменения периодической составляющей тока КЗ от турбогенераторов с различными системами возбуждения при трехфазных КЗ на выводах генераторов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  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0"/>
            <a:ext cx="8274050" cy="122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3600"/>
              <a:t> </a:t>
            </a:r>
            <a:r>
              <a:rPr lang="ru-RU" sz="3200"/>
              <a:t>- при КЗ на стороне </a:t>
            </a:r>
            <a:r>
              <a:rPr lang="ru-RU" sz="3200">
                <a:solidFill>
                  <a:srgbClr val="0000FF"/>
                </a:solidFill>
              </a:rPr>
              <a:t>высшего напряжения </a:t>
            </a:r>
          </a:p>
          <a:p>
            <a:pPr>
              <a:spcBef>
                <a:spcPct val="20000"/>
              </a:spcBef>
            </a:pPr>
            <a:r>
              <a:rPr lang="ru-RU" sz="3200">
                <a:solidFill>
                  <a:srgbClr val="0000FF"/>
                </a:solidFill>
              </a:rPr>
              <a:t>блочных трансформаторов</a:t>
            </a:r>
          </a:p>
        </p:txBody>
      </p:sp>
      <p:pic>
        <p:nvPicPr>
          <p:cNvPr id="2867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0" y="1143000"/>
            <a:ext cx="6096000" cy="550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152400" y="2017713"/>
            <a:ext cx="2971800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2000">
                <a:solidFill>
                  <a:srgbClr val="0000FF"/>
                </a:solidFill>
              </a:rPr>
              <a:t>Типовые кривые изменения периодической составляющей тока КЗ от турбогенераторов с различными системами возбуждения при трехфазных КЗ на стороне высшего напряжения блочных трансформаторов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 в) </a:t>
            </a:r>
            <a:r>
              <a:rPr lang="ru-RU">
                <a:solidFill>
                  <a:srgbClr val="CC0000"/>
                </a:solidFill>
              </a:rPr>
              <a:t>Для приближенного</a:t>
            </a:r>
            <a:r>
              <a:rPr lang="ru-RU"/>
              <a:t> определения от </a:t>
            </a:r>
            <a:r>
              <a:rPr lang="ru-RU">
                <a:solidFill>
                  <a:srgbClr val="0000FF"/>
                </a:solidFill>
              </a:rPr>
              <a:t>СГ</a:t>
            </a:r>
            <a:r>
              <a:rPr lang="ru-RU"/>
              <a:t> </a:t>
            </a:r>
            <a:r>
              <a:rPr lang="en-US"/>
              <a:t>U=</a:t>
            </a:r>
            <a:r>
              <a:rPr lang="ru-RU"/>
              <a:t>6</a:t>
            </a:r>
            <a:r>
              <a:rPr lang="en-US"/>
              <a:t> </a:t>
            </a:r>
            <a:r>
              <a:rPr lang="ru-RU"/>
              <a:t>-10 кВ в автономных системах</a:t>
            </a:r>
          </a:p>
        </p:txBody>
      </p:sp>
      <p:pic>
        <p:nvPicPr>
          <p:cNvPr id="2970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125538"/>
            <a:ext cx="9144000" cy="407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838200" y="5486400"/>
            <a:ext cx="75438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0000FF"/>
                </a:solidFill>
              </a:rPr>
              <a:t>Типовые кривые изменения периодической составляющей тока КЗ от синхронного генератора напряжением 6-10 кВ автономной системы электроснабжения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62940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 </a:t>
            </a:r>
            <a:r>
              <a:rPr lang="ru-RU" sz="2800">
                <a:solidFill>
                  <a:srgbClr val="0000FF"/>
                </a:solidFill>
              </a:rPr>
              <a:t>Все кривые получены с учетом насыщения стали статора, насыщения путей рассеяния статора, вызванного апериодической составляющей тока статора, эффекта вытеснения токов в контурах ротора и регулирования частоты вращения ротора турбины. </a:t>
            </a:r>
          </a:p>
          <a:p>
            <a:pPr>
              <a:buFontTx/>
              <a:buNone/>
            </a:pPr>
            <a:r>
              <a:rPr lang="ru-RU" sz="2800">
                <a:solidFill>
                  <a:srgbClr val="0000FF"/>
                </a:solidFill>
              </a:rPr>
              <a:t>   При этом предполагалось, что до КЗ генератор работал в номинальном режиме.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/>
              <a:t>  </a:t>
            </a:r>
            <a:r>
              <a:rPr lang="ru-RU" sz="2800">
                <a:solidFill>
                  <a:srgbClr val="0000FF"/>
                </a:solidFill>
              </a:rPr>
              <a:t>Типовые кривые изменения периодической составляющей тока КЗ </a:t>
            </a:r>
            <a:endParaRPr lang="en-US" sz="2800">
              <a:solidFill>
                <a:srgbClr val="0000FF"/>
              </a:solidFill>
            </a:endParaRPr>
          </a:p>
          <a:p>
            <a:pPr algn="ctr">
              <a:buFontTx/>
              <a:buNone/>
            </a:pPr>
            <a:endParaRPr lang="ru-RU" sz="2800">
              <a:solidFill>
                <a:srgbClr val="0000FF"/>
              </a:solidFill>
            </a:endParaRPr>
          </a:p>
        </p:txBody>
      </p:sp>
      <p:pic>
        <p:nvPicPr>
          <p:cNvPr id="3072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925" y="1066800"/>
            <a:ext cx="3622675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-152400" y="6172200"/>
            <a:ext cx="4876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1800" b="1">
                <a:solidFill>
                  <a:srgbClr val="0000FF"/>
                </a:solidFill>
              </a:rPr>
              <a:t>от турбогенераторов с тиристорной независимой системой возбуждения</a:t>
            </a:r>
          </a:p>
        </p:txBody>
      </p:sp>
      <p:graphicFrame>
        <p:nvGraphicFramePr>
          <p:cNvPr id="30729" name="Object 9"/>
          <p:cNvGraphicFramePr>
            <a:graphicFrameLocks noChangeAspect="1"/>
          </p:cNvGraphicFramePr>
          <p:nvPr/>
        </p:nvGraphicFramePr>
        <p:xfrm>
          <a:off x="5334000" y="4114800"/>
          <a:ext cx="1600200" cy="492125"/>
        </p:xfrm>
        <a:graphic>
          <a:graphicData uri="http://schemas.openxmlformats.org/presentationml/2006/ole">
            <p:oleObj spid="_x0000_s30729" name="Формула" r:id="rId4" imgW="774364" imgH="241195" progId="Equation.3">
              <p:embed/>
            </p:oleObj>
          </a:graphicData>
        </a:graphic>
      </p:graphicFrame>
      <p:graphicFrame>
        <p:nvGraphicFramePr>
          <p:cNvPr id="30728" name="Object 8"/>
          <p:cNvGraphicFramePr>
            <a:graphicFrameLocks noChangeAspect="1"/>
          </p:cNvGraphicFramePr>
          <p:nvPr/>
        </p:nvGraphicFramePr>
        <p:xfrm>
          <a:off x="5943600" y="5791200"/>
          <a:ext cx="1530350" cy="455613"/>
        </p:xfrm>
        <a:graphic>
          <a:graphicData uri="http://schemas.openxmlformats.org/presentationml/2006/ole">
            <p:oleObj spid="_x0000_s30728" name="Формула" r:id="rId5" imgW="799753" imgH="241195" progId="Equation.3">
              <p:embed/>
            </p:oleObj>
          </a:graphicData>
        </a:graphic>
      </p:graphicFrame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4267200" y="844550"/>
            <a:ext cx="4435475" cy="5907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ru-RU" sz="2400">
                <a:cs typeface="Times New Roman" pitchFamily="18" charset="0"/>
              </a:rPr>
              <a:t>генераторов типов </a:t>
            </a:r>
            <a:endParaRPr lang="ru-RU" sz="2400"/>
          </a:p>
          <a:p>
            <a:pPr algn="just"/>
            <a:r>
              <a:rPr lang="ru-RU" sz="2400" b="1">
                <a:cs typeface="Times New Roman" pitchFamily="18" charset="0"/>
              </a:rPr>
              <a:t>ТВВ-300-2ЕУЗ, </a:t>
            </a:r>
            <a:endParaRPr lang="ru-RU" sz="2400" b="1"/>
          </a:p>
          <a:p>
            <a:pPr algn="just"/>
            <a:r>
              <a:rPr lang="ru-RU" sz="2400" b="1">
                <a:cs typeface="Times New Roman" pitchFamily="18" charset="0"/>
              </a:rPr>
              <a:t>ТВВ-500-2ЕУЗ, </a:t>
            </a:r>
            <a:endParaRPr lang="ru-RU" sz="2400" b="1"/>
          </a:p>
          <a:p>
            <a:pPr algn="just"/>
            <a:r>
              <a:rPr lang="ru-RU" sz="2400" b="1">
                <a:cs typeface="Times New Roman" pitchFamily="18" charset="0"/>
              </a:rPr>
              <a:t>ТВВ-800-2ЕУЗ, </a:t>
            </a:r>
            <a:endParaRPr lang="ru-RU" sz="2400" b="1"/>
          </a:p>
          <a:p>
            <a:pPr algn="just"/>
            <a:r>
              <a:rPr lang="ru-RU" sz="2400" b="1">
                <a:cs typeface="Times New Roman" pitchFamily="18" charset="0"/>
              </a:rPr>
              <a:t>ТГВ-300-2УЗ, </a:t>
            </a:r>
            <a:endParaRPr lang="ru-RU" sz="2400" b="1"/>
          </a:p>
          <a:p>
            <a:pPr algn="just"/>
            <a:r>
              <a:rPr lang="ru-RU" sz="2400" b="1">
                <a:cs typeface="Times New Roman" pitchFamily="18" charset="0"/>
              </a:rPr>
              <a:t>ТГВ-800-2УЗ; </a:t>
            </a:r>
            <a:endParaRPr lang="ru-RU" sz="2400" b="1"/>
          </a:p>
          <a:p>
            <a:pPr algn="just"/>
            <a:r>
              <a:rPr lang="ru-RU" sz="2400">
                <a:cs typeface="Times New Roman" pitchFamily="18" charset="0"/>
              </a:rPr>
              <a:t>при построении</a:t>
            </a:r>
            <a:r>
              <a:rPr lang="ru-RU" sz="2400"/>
              <a:t> </a:t>
            </a:r>
            <a:r>
              <a:rPr lang="ru-RU" sz="2400">
                <a:cs typeface="Times New Roman" pitchFamily="18" charset="0"/>
              </a:rPr>
              <a:t>кривых </a:t>
            </a:r>
            <a:endParaRPr lang="ru-RU" sz="2400"/>
          </a:p>
          <a:p>
            <a:pPr algn="just"/>
            <a:r>
              <a:rPr lang="ru-RU" sz="2000"/>
              <a:t>п</a:t>
            </a:r>
            <a:r>
              <a:rPr lang="ru-RU" sz="2400">
                <a:cs typeface="Times New Roman" pitchFamily="18" charset="0"/>
              </a:rPr>
              <a:t>риняты</a:t>
            </a:r>
            <a:r>
              <a:rPr lang="ru-RU" sz="2400"/>
              <a:t>:</a:t>
            </a:r>
          </a:p>
          <a:p>
            <a:pPr algn="just"/>
            <a:r>
              <a:rPr lang="ru-RU" sz="2400" b="1">
                <a:solidFill>
                  <a:srgbClr val="0000FF"/>
                </a:solidFill>
                <a:cs typeface="Times New Roman" pitchFamily="18" charset="0"/>
              </a:rPr>
              <a:t>кратность предельного </a:t>
            </a:r>
            <a:endParaRPr lang="ru-RU" sz="2400" b="1">
              <a:solidFill>
                <a:srgbClr val="0000FF"/>
              </a:solidFill>
            </a:endParaRPr>
          </a:p>
          <a:p>
            <a:pPr algn="just"/>
            <a:endParaRPr lang="ru-RU" sz="2400" b="1">
              <a:solidFill>
                <a:srgbClr val="0000FF"/>
              </a:solidFill>
            </a:endParaRPr>
          </a:p>
          <a:p>
            <a:pPr algn="just"/>
            <a:r>
              <a:rPr lang="ru-RU" sz="2400" b="1">
                <a:solidFill>
                  <a:srgbClr val="0000FF"/>
                </a:solidFill>
              </a:rPr>
              <a:t>н</a:t>
            </a:r>
            <a:r>
              <a:rPr lang="ru-RU" sz="2400" b="1">
                <a:solidFill>
                  <a:srgbClr val="0000FF"/>
                </a:solidFill>
                <a:cs typeface="Times New Roman" pitchFamily="18" charset="0"/>
              </a:rPr>
              <a:t>апряжения</a:t>
            </a:r>
            <a:r>
              <a:rPr lang="ru-RU" sz="2400" b="1">
                <a:solidFill>
                  <a:srgbClr val="0000FF"/>
                </a:solidFill>
              </a:rPr>
              <a:t> </a:t>
            </a:r>
            <a:r>
              <a:rPr lang="ru-RU" sz="2400" b="1">
                <a:solidFill>
                  <a:srgbClr val="0000FF"/>
                </a:solidFill>
                <a:cs typeface="Times New Roman" pitchFamily="18" charset="0"/>
              </a:rPr>
              <a:t> возбуждения</a:t>
            </a:r>
            <a:r>
              <a:rPr lang="ru-RU" sz="2400">
                <a:cs typeface="Times New Roman" pitchFamily="18" charset="0"/>
              </a:rPr>
              <a:t> </a:t>
            </a:r>
            <a:endParaRPr lang="ru-RU" sz="2400"/>
          </a:p>
          <a:p>
            <a:pPr algn="just"/>
            <a:r>
              <a:rPr lang="ru-RU" sz="2000">
                <a:solidFill>
                  <a:srgbClr val="CC0000"/>
                </a:solidFill>
              </a:rPr>
              <a:t>и постоянная времени </a:t>
            </a:r>
            <a:r>
              <a:rPr lang="ru-RU" sz="2000" b="1">
                <a:solidFill>
                  <a:srgbClr val="CC0000"/>
                </a:solidFill>
              </a:rPr>
              <a:t>нарастания </a:t>
            </a:r>
          </a:p>
          <a:p>
            <a:pPr algn="just"/>
            <a:r>
              <a:rPr lang="ru-RU" sz="2000" b="1">
                <a:solidFill>
                  <a:srgbClr val="CC0000"/>
                </a:solidFill>
              </a:rPr>
              <a:t>напряжения возбуждения </a:t>
            </a:r>
          </a:p>
          <a:p>
            <a:pPr algn="just"/>
            <a:r>
              <a:rPr lang="ru-RU" sz="2000" b="1">
                <a:solidFill>
                  <a:srgbClr val="CC0000"/>
                </a:solidFill>
              </a:rPr>
              <a:t>при форсировке возбуждения</a:t>
            </a:r>
            <a:r>
              <a:rPr lang="ru-RU" sz="2000" b="1"/>
              <a:t> </a:t>
            </a:r>
          </a:p>
          <a:p>
            <a:pPr algn="just"/>
            <a:endParaRPr lang="ru-RU" sz="2000" b="1"/>
          </a:p>
          <a:p>
            <a:pPr algn="just"/>
            <a:endParaRPr lang="ru-RU" sz="2000" b="1"/>
          </a:p>
          <a:p>
            <a:pPr algn="just"/>
            <a:endParaRPr lang="ru-RU" sz="1800"/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-2749550" y="3276600"/>
            <a:ext cx="7080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ru-RU" sz="1400">
                <a:cs typeface="Times New Roman" pitchFamily="18" charset="0"/>
              </a:rPr>
              <a:t> </a:t>
            </a:r>
            <a:endParaRPr lang="ru-RU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228600"/>
            <a:ext cx="417195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304800" y="5943600"/>
            <a:ext cx="43783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ru-RU" sz="1800" b="1">
                <a:solidFill>
                  <a:srgbClr val="0000FF"/>
                </a:solidFill>
              </a:rPr>
              <a:t>от турбогенераторов с тиристорной </a:t>
            </a:r>
            <a:endParaRPr lang="en-US" sz="1800" b="1">
              <a:solidFill>
                <a:srgbClr val="0000FF"/>
              </a:solidFill>
            </a:endParaRPr>
          </a:p>
          <a:p>
            <a:pPr algn="ctr"/>
            <a:r>
              <a:rPr lang="ru-RU" sz="1800" b="1">
                <a:solidFill>
                  <a:srgbClr val="0000FF"/>
                </a:solidFill>
              </a:rPr>
              <a:t>системой самовозбуждения </a:t>
            </a:r>
          </a:p>
        </p:txBody>
      </p:sp>
      <p:sp>
        <p:nvSpPr>
          <p:cNvPr id="32775" name="Rectangle 7"/>
          <p:cNvSpPr>
            <a:spLocks noChangeArrowheads="1"/>
          </p:cNvSpPr>
          <p:nvPr/>
        </p:nvSpPr>
        <p:spPr bwMode="auto">
          <a:xfrm>
            <a:off x="5181600" y="71438"/>
            <a:ext cx="3590925" cy="671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>
                <a:cs typeface="Times New Roman" pitchFamily="18" charset="0"/>
              </a:rPr>
              <a:t>генератор</a:t>
            </a:r>
            <a:r>
              <a:rPr lang="ru-RU"/>
              <a:t>ы</a:t>
            </a:r>
            <a:r>
              <a:rPr lang="ru-RU">
                <a:cs typeface="Times New Roman" pitchFamily="18" charset="0"/>
              </a:rPr>
              <a:t> типов </a:t>
            </a:r>
            <a:endParaRPr lang="ru-RU"/>
          </a:p>
          <a:p>
            <a:r>
              <a:rPr lang="ru-RU">
                <a:cs typeface="Times New Roman" pitchFamily="18" charset="0"/>
              </a:rPr>
              <a:t>ТВФ-100-2УЗ, </a:t>
            </a:r>
            <a:endParaRPr lang="ru-RU"/>
          </a:p>
          <a:p>
            <a:r>
              <a:rPr lang="ru-RU">
                <a:cs typeface="Times New Roman" pitchFamily="18" charset="0"/>
              </a:rPr>
              <a:t>ТВФ-110-2ЕУЗ, </a:t>
            </a:r>
            <a:endParaRPr lang="ru-RU"/>
          </a:p>
          <a:p>
            <a:r>
              <a:rPr lang="ru-RU">
                <a:cs typeface="Times New Roman" pitchFamily="18" charset="0"/>
              </a:rPr>
              <a:t>ТВФ-120-2УЗ, </a:t>
            </a:r>
            <a:endParaRPr lang="ru-RU"/>
          </a:p>
          <a:p>
            <a:r>
              <a:rPr lang="ru-RU">
                <a:cs typeface="Times New Roman" pitchFamily="18" charset="0"/>
              </a:rPr>
              <a:t>ТВВ-160-2ЕУЗ, </a:t>
            </a:r>
            <a:endParaRPr lang="ru-RU"/>
          </a:p>
          <a:p>
            <a:r>
              <a:rPr lang="ru-RU">
                <a:cs typeface="Times New Roman" pitchFamily="18" charset="0"/>
              </a:rPr>
              <a:t>ТВВ-167-2УЗ, </a:t>
            </a:r>
            <a:endParaRPr lang="ru-RU"/>
          </a:p>
          <a:p>
            <a:r>
              <a:rPr lang="ru-RU">
                <a:cs typeface="Times New Roman" pitchFamily="18" charset="0"/>
              </a:rPr>
              <a:t>ТВВ-200-2АУЗ, </a:t>
            </a:r>
            <a:endParaRPr lang="ru-RU"/>
          </a:p>
          <a:p>
            <a:r>
              <a:rPr lang="ru-RU">
                <a:cs typeface="Times New Roman" pitchFamily="18" charset="0"/>
              </a:rPr>
              <a:t>ТВВ-220-2УЗ, </a:t>
            </a:r>
            <a:endParaRPr lang="ru-RU"/>
          </a:p>
          <a:p>
            <a:r>
              <a:rPr lang="ru-RU">
                <a:cs typeface="Times New Roman" pitchFamily="18" charset="0"/>
              </a:rPr>
              <a:t>ТВВ-220-2ЕУЗ, </a:t>
            </a:r>
            <a:endParaRPr lang="ru-RU"/>
          </a:p>
          <a:p>
            <a:r>
              <a:rPr lang="ru-RU">
                <a:cs typeface="Times New Roman" pitchFamily="18" charset="0"/>
              </a:rPr>
              <a:t>ТГВ-200-2УЗ, </a:t>
            </a:r>
            <a:endParaRPr lang="ru-RU"/>
          </a:p>
          <a:p>
            <a:r>
              <a:rPr lang="ru-RU">
                <a:cs typeface="Times New Roman" pitchFamily="18" charset="0"/>
              </a:rPr>
              <a:t>ТЗВ-220-2ЕУЗ, </a:t>
            </a:r>
            <a:endParaRPr lang="ru-RU"/>
          </a:p>
          <a:p>
            <a:r>
              <a:rPr lang="ru-RU">
                <a:cs typeface="Times New Roman" pitchFamily="18" charset="0"/>
              </a:rPr>
              <a:t>ТЗВ-320-2ЕУЗ;</a:t>
            </a:r>
            <a:endParaRPr lang="ru-RU"/>
          </a:p>
          <a:p>
            <a:r>
              <a:rPr lang="ru-RU">
                <a:cs typeface="Times New Roman" pitchFamily="18" charset="0"/>
              </a:rPr>
              <a:t> при построении</a:t>
            </a:r>
            <a:endParaRPr lang="ru-RU"/>
          </a:p>
          <a:p>
            <a:r>
              <a:rPr lang="ru-RU">
                <a:cs typeface="Times New Roman" pitchFamily="18" charset="0"/>
              </a:rPr>
              <a:t> этих кривых приняты</a:t>
            </a:r>
            <a:endParaRPr lang="ru-RU"/>
          </a:p>
          <a:p>
            <a:endParaRPr lang="ru-RU"/>
          </a:p>
          <a:p>
            <a:r>
              <a:rPr lang="ru-RU" sz="1400">
                <a:cs typeface="Times New Roman" pitchFamily="18" charset="0"/>
              </a:rPr>
              <a:t> </a:t>
            </a:r>
            <a:endParaRPr lang="ru-RU" sz="1800"/>
          </a:p>
        </p:txBody>
      </p:sp>
      <p:graphicFrame>
        <p:nvGraphicFramePr>
          <p:cNvPr id="32774" name="Object 6"/>
          <p:cNvGraphicFramePr>
            <a:graphicFrameLocks noChangeAspect="1"/>
          </p:cNvGraphicFramePr>
          <p:nvPr/>
        </p:nvGraphicFramePr>
        <p:xfrm>
          <a:off x="-4495800" y="3309938"/>
          <a:ext cx="762000" cy="238125"/>
        </p:xfrm>
        <a:graphic>
          <a:graphicData uri="http://schemas.openxmlformats.org/presentationml/2006/ole">
            <p:oleObj spid="_x0000_s32774" name="Формула" r:id="rId4" imgW="761669" imgH="241195" progId="Equation.3">
              <p:embed/>
            </p:oleObj>
          </a:graphicData>
        </a:graphic>
      </p:graphicFrame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-4495800" y="3548063"/>
            <a:ext cx="3778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1400">
                <a:cs typeface="Times New Roman" pitchFamily="18" charset="0"/>
              </a:rPr>
              <a:t> и </a:t>
            </a:r>
            <a:endParaRPr lang="ru-RU" sz="1800"/>
          </a:p>
        </p:txBody>
      </p:sp>
      <p:sp>
        <p:nvSpPr>
          <p:cNvPr id="32778" name="Rectangle 10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2777" name="Object 9"/>
          <p:cNvGraphicFramePr>
            <a:graphicFrameLocks noChangeAspect="1"/>
          </p:cNvGraphicFramePr>
          <p:nvPr/>
        </p:nvGraphicFramePr>
        <p:xfrm>
          <a:off x="4876800" y="6157913"/>
          <a:ext cx="1752600" cy="547687"/>
        </p:xfrm>
        <a:graphic>
          <a:graphicData uri="http://schemas.openxmlformats.org/presentationml/2006/ole">
            <p:oleObj spid="_x0000_s32777" name="Формула" r:id="rId5" imgW="761669" imgH="241195" progId="Equation.3">
              <p:embed/>
            </p:oleObj>
          </a:graphicData>
        </a:graphic>
      </p:graphicFrame>
      <p:sp>
        <p:nvSpPr>
          <p:cNvPr id="32780" name="Rectangle 12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2779" name="Object 11"/>
          <p:cNvGraphicFramePr>
            <a:graphicFrameLocks noChangeAspect="1"/>
          </p:cNvGraphicFramePr>
          <p:nvPr/>
        </p:nvGraphicFramePr>
        <p:xfrm>
          <a:off x="6934200" y="6096000"/>
          <a:ext cx="1905000" cy="568325"/>
        </p:xfrm>
        <a:graphic>
          <a:graphicData uri="http://schemas.openxmlformats.org/presentationml/2006/ole">
            <p:oleObj spid="_x0000_s32779" name="Формула" r:id="rId6" imgW="799753" imgH="241195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0"/>
            <a:ext cx="4213225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381000" y="5791200"/>
            <a:ext cx="44196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1800" b="1">
                <a:solidFill>
                  <a:srgbClr val="0000FF"/>
                </a:solidFill>
              </a:rPr>
              <a:t>от турбогенераторов с диодной </a:t>
            </a:r>
            <a:endParaRPr lang="en-US" sz="1800" b="1">
              <a:solidFill>
                <a:srgbClr val="0000FF"/>
              </a:solidFill>
            </a:endParaRPr>
          </a:p>
          <a:p>
            <a:r>
              <a:rPr lang="ru-RU" sz="1800" b="1">
                <a:solidFill>
                  <a:srgbClr val="0000FF"/>
                </a:solidFill>
              </a:rPr>
              <a:t>независимой (высокочастотной) </a:t>
            </a:r>
            <a:endParaRPr lang="en-US" sz="1800" b="1">
              <a:solidFill>
                <a:srgbClr val="0000FF"/>
              </a:solidFill>
            </a:endParaRPr>
          </a:p>
          <a:p>
            <a:r>
              <a:rPr lang="ru-RU" sz="1800" b="1">
                <a:solidFill>
                  <a:srgbClr val="0000FF"/>
                </a:solidFill>
              </a:rPr>
              <a:t>системой возбуждения</a:t>
            </a: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4953000" y="90488"/>
            <a:ext cx="3197225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ru-RU">
                <a:cs typeface="Times New Roman" pitchFamily="18" charset="0"/>
              </a:rPr>
              <a:t>генератор</a:t>
            </a:r>
            <a:r>
              <a:rPr lang="ru-RU"/>
              <a:t>ы</a:t>
            </a:r>
            <a:r>
              <a:rPr lang="ru-RU">
                <a:cs typeface="Times New Roman" pitchFamily="18" charset="0"/>
              </a:rPr>
              <a:t> типов </a:t>
            </a:r>
            <a:endParaRPr lang="en-US">
              <a:cs typeface="Times New Roman" pitchFamily="18" charset="0"/>
            </a:endParaRPr>
          </a:p>
          <a:p>
            <a:pPr algn="just"/>
            <a:r>
              <a:rPr lang="ru-RU">
                <a:cs typeface="Times New Roman" pitchFamily="18" charset="0"/>
              </a:rPr>
              <a:t>ТВФ-63-2ЕУЗ, </a:t>
            </a:r>
            <a:endParaRPr lang="en-US">
              <a:cs typeface="Times New Roman" pitchFamily="18" charset="0"/>
            </a:endParaRPr>
          </a:p>
          <a:p>
            <a:pPr algn="just"/>
            <a:r>
              <a:rPr lang="ru-RU">
                <a:cs typeface="Times New Roman" pitchFamily="18" charset="0"/>
              </a:rPr>
              <a:t>ТВФ-63-2УЗ, </a:t>
            </a:r>
            <a:endParaRPr lang="en-US">
              <a:cs typeface="Times New Roman" pitchFamily="18" charset="0"/>
            </a:endParaRPr>
          </a:p>
          <a:p>
            <a:pPr algn="just"/>
            <a:r>
              <a:rPr lang="ru-RU">
                <a:cs typeface="Times New Roman" pitchFamily="18" charset="0"/>
              </a:rPr>
              <a:t>ТВФ-110-2ЕУЗ; </a:t>
            </a:r>
            <a:endParaRPr lang="en-US">
              <a:cs typeface="Times New Roman" pitchFamily="18" charset="0"/>
            </a:endParaRPr>
          </a:p>
          <a:p>
            <a:pPr algn="just"/>
            <a:r>
              <a:rPr lang="ru-RU">
                <a:cs typeface="Times New Roman" pitchFamily="18" charset="0"/>
              </a:rPr>
              <a:t>при построении </a:t>
            </a:r>
            <a:endParaRPr lang="en-US">
              <a:cs typeface="Times New Roman" pitchFamily="18" charset="0"/>
            </a:endParaRPr>
          </a:p>
          <a:p>
            <a:pPr algn="just"/>
            <a:r>
              <a:rPr lang="ru-RU">
                <a:cs typeface="Times New Roman" pitchFamily="18" charset="0"/>
              </a:rPr>
              <a:t>кривых приняты</a:t>
            </a:r>
            <a:endParaRPr lang="ru-RU"/>
          </a:p>
          <a:p>
            <a:pPr algn="just"/>
            <a:endParaRPr lang="ru-RU"/>
          </a:p>
          <a:p>
            <a:pPr algn="just"/>
            <a:endParaRPr lang="ru-RU" sz="2400"/>
          </a:p>
          <a:p>
            <a:pPr algn="just"/>
            <a:endParaRPr lang="ru-RU" sz="2400"/>
          </a:p>
          <a:p>
            <a:pPr algn="just"/>
            <a:r>
              <a:rPr lang="ru-RU" sz="2400">
                <a:cs typeface="Times New Roman" pitchFamily="18" charset="0"/>
              </a:rPr>
              <a:t> </a:t>
            </a:r>
            <a:endParaRPr lang="ru-RU" sz="2400"/>
          </a:p>
        </p:txBody>
      </p:sp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574675" y="3276600"/>
            <a:ext cx="558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ru-RU" sz="1400">
                <a:cs typeface="Times New Roman" pitchFamily="18" charset="0"/>
              </a:rPr>
              <a:t> и </a:t>
            </a:r>
            <a:endParaRPr lang="ru-RU" sz="1800"/>
          </a:p>
        </p:txBody>
      </p:sp>
      <p:sp>
        <p:nvSpPr>
          <p:cNvPr id="3175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1755" name="Object 11"/>
          <p:cNvGraphicFramePr>
            <a:graphicFrameLocks noChangeAspect="1"/>
          </p:cNvGraphicFramePr>
          <p:nvPr/>
        </p:nvGraphicFramePr>
        <p:xfrm>
          <a:off x="5410200" y="2819400"/>
          <a:ext cx="1905000" cy="585788"/>
        </p:xfrm>
        <a:graphic>
          <a:graphicData uri="http://schemas.openxmlformats.org/presentationml/2006/ole">
            <p:oleObj spid="_x0000_s31755" name="Формула" r:id="rId4" imgW="774364" imgH="241195" progId="Equation.3">
              <p:embed/>
            </p:oleObj>
          </a:graphicData>
        </a:graphic>
      </p:graphicFrame>
      <p:sp>
        <p:nvSpPr>
          <p:cNvPr id="3175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1757" name="Object 13"/>
          <p:cNvGraphicFramePr>
            <a:graphicFrameLocks noChangeAspect="1"/>
          </p:cNvGraphicFramePr>
          <p:nvPr/>
        </p:nvGraphicFramePr>
        <p:xfrm>
          <a:off x="5638800" y="3505200"/>
          <a:ext cx="1447800" cy="620713"/>
        </p:xfrm>
        <a:graphic>
          <a:graphicData uri="http://schemas.openxmlformats.org/presentationml/2006/ole">
            <p:oleObj spid="_x0000_s31757" name="Формула" r:id="rId5" imgW="710891" imgH="241195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4967288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4981575" y="657225"/>
            <a:ext cx="3752850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ru-RU"/>
              <a:t>от турбогенераторов </a:t>
            </a:r>
          </a:p>
          <a:p>
            <a:pPr algn="ctr"/>
            <a:r>
              <a:rPr lang="ru-RU"/>
              <a:t>типов </a:t>
            </a:r>
          </a:p>
          <a:p>
            <a:pPr algn="ctr"/>
            <a:r>
              <a:rPr lang="ru-RU"/>
              <a:t>ТВВ-1000-2УЗ и </a:t>
            </a:r>
          </a:p>
          <a:p>
            <a:pPr algn="ctr"/>
            <a:r>
              <a:rPr lang="ru-RU"/>
              <a:t>ТВВ-1200-2УЗ </a:t>
            </a:r>
          </a:p>
          <a:p>
            <a:pPr algn="ctr"/>
            <a:r>
              <a:rPr lang="ru-RU"/>
              <a:t>с диодной </a:t>
            </a:r>
          </a:p>
          <a:p>
            <a:pPr algn="ctr"/>
            <a:r>
              <a:rPr lang="ru-RU"/>
              <a:t>бесщеточной </a:t>
            </a:r>
          </a:p>
          <a:p>
            <a:pPr algn="ctr"/>
            <a:r>
              <a:rPr lang="ru-RU"/>
              <a:t>системой</a:t>
            </a:r>
          </a:p>
          <a:p>
            <a:pPr algn="ctr"/>
            <a:r>
              <a:rPr lang="ru-RU"/>
              <a:t> возбуждения</a:t>
            </a: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3798" name="Object 6"/>
          <p:cNvGraphicFramePr>
            <a:graphicFrameLocks noChangeAspect="1"/>
          </p:cNvGraphicFramePr>
          <p:nvPr/>
        </p:nvGraphicFramePr>
        <p:xfrm>
          <a:off x="5334000" y="4295775"/>
          <a:ext cx="2133600" cy="657225"/>
        </p:xfrm>
        <a:graphic>
          <a:graphicData uri="http://schemas.openxmlformats.org/presentationml/2006/ole">
            <p:oleObj spid="_x0000_s33798" name="Формула" r:id="rId4" imgW="774364" imgH="241195" progId="Equation.3">
              <p:embed/>
            </p:oleObj>
          </a:graphicData>
        </a:graphic>
      </p:graphicFrame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3800" name="Object 8"/>
          <p:cNvGraphicFramePr>
            <a:graphicFrameLocks noChangeAspect="1"/>
          </p:cNvGraphicFramePr>
          <p:nvPr/>
        </p:nvGraphicFramePr>
        <p:xfrm>
          <a:off x="5334000" y="5200650"/>
          <a:ext cx="2209800" cy="666750"/>
        </p:xfrm>
        <a:graphic>
          <a:graphicData uri="http://schemas.openxmlformats.org/presentationml/2006/ole">
            <p:oleObj spid="_x0000_s33800" name="Формула" r:id="rId5" imgW="787400" imgH="2413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305800" cy="1752600"/>
          </a:xfrm>
        </p:spPr>
        <p:txBody>
          <a:bodyPr/>
          <a:lstStyle/>
          <a:p>
            <a:r>
              <a:rPr lang="ru-RU" sz="3600" b="1"/>
              <a:t>5.3. Учет СД и АД</a:t>
            </a:r>
            <a:br>
              <a:rPr lang="ru-RU" sz="3600" b="1"/>
            </a:br>
            <a:r>
              <a:rPr lang="ru-RU" sz="3600" b="1"/>
              <a:t>при расчете токов короткого замыкания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057400"/>
            <a:ext cx="9144000" cy="4800600"/>
          </a:xfrm>
        </p:spPr>
        <p:txBody>
          <a:bodyPr/>
          <a:lstStyle/>
          <a:p>
            <a:pPr>
              <a:buFontTx/>
              <a:buNone/>
            </a:pPr>
            <a:r>
              <a:rPr lang="ru-RU" b="1"/>
              <a:t>  </a:t>
            </a:r>
            <a:r>
              <a:rPr lang="ru-RU" b="1">
                <a:solidFill>
                  <a:srgbClr val="CC0000"/>
                </a:solidFill>
              </a:rPr>
              <a:t>1.</a:t>
            </a:r>
            <a:r>
              <a:rPr lang="ru-RU" b="1"/>
              <a:t> </a:t>
            </a:r>
            <a:r>
              <a:rPr lang="ru-RU" sz="3600" b="1">
                <a:solidFill>
                  <a:srgbClr val="CC0000"/>
                </a:solidFill>
              </a:rPr>
              <a:t>При радиальной расчетной схеме</a:t>
            </a:r>
            <a:r>
              <a:rPr lang="ru-RU" sz="3600"/>
              <a:t> следует применять метод типовых кривых для произвольного момента времени </a:t>
            </a:r>
          </a:p>
          <a:p>
            <a:pPr>
              <a:buFontTx/>
              <a:buNone/>
            </a:pPr>
            <a:r>
              <a:rPr lang="ru-RU"/>
              <a:t> </a:t>
            </a: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1752600" y="4248150"/>
          <a:ext cx="5486400" cy="1009650"/>
        </p:xfrm>
        <a:graphic>
          <a:graphicData uri="http://schemas.openxmlformats.org/presentationml/2006/ole">
            <p:oleObj spid="_x0000_s35844" name="Формула" r:id="rId3" imgW="1447172" imgH="266584" progId="Equation.3">
              <p:embed/>
            </p:oleObj>
          </a:graphicData>
        </a:graphic>
      </p:graphicFrame>
      <p:sp>
        <p:nvSpPr>
          <p:cNvPr id="35847" name="Rectangle 7"/>
          <p:cNvSpPr>
            <a:spLocks noChangeArrowheads="1"/>
          </p:cNvSpPr>
          <p:nvPr/>
        </p:nvSpPr>
        <p:spPr bwMode="auto">
          <a:xfrm>
            <a:off x="0" y="3295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5846" name="Object 6"/>
          <p:cNvGraphicFramePr>
            <a:graphicFrameLocks noChangeAspect="1"/>
          </p:cNvGraphicFramePr>
          <p:nvPr/>
        </p:nvGraphicFramePr>
        <p:xfrm>
          <a:off x="1828800" y="5397500"/>
          <a:ext cx="5486400" cy="1003300"/>
        </p:xfrm>
        <a:graphic>
          <a:graphicData uri="http://schemas.openxmlformats.org/presentationml/2006/ole">
            <p:oleObj spid="_x0000_s35846" name="Формула" r:id="rId4" imgW="1459866" imgH="266584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 sz="2800"/>
              <a:t>   </a:t>
            </a:r>
            <a:r>
              <a:rPr lang="ru-RU" sz="2800">
                <a:solidFill>
                  <a:srgbClr val="CC0000"/>
                </a:solidFill>
              </a:rPr>
              <a:t>Э</a:t>
            </a:r>
            <a:r>
              <a:rPr lang="ru-RU" sz="3600">
                <a:solidFill>
                  <a:srgbClr val="CC0000"/>
                </a:solidFill>
              </a:rPr>
              <a:t>лектрическая удаленность</a:t>
            </a:r>
            <a:r>
              <a:rPr lang="ru-RU" sz="3600"/>
              <a:t> точки КЗ определяется по известной формуле  </a:t>
            </a:r>
          </a:p>
          <a:p>
            <a:pPr>
              <a:buFontTx/>
              <a:buNone/>
            </a:pPr>
            <a:endParaRPr lang="ru-RU" sz="3600"/>
          </a:p>
          <a:p>
            <a:pPr>
              <a:buFontTx/>
              <a:buNone/>
            </a:pPr>
            <a:endParaRPr lang="ru-RU" sz="3600"/>
          </a:p>
          <a:p>
            <a:pPr>
              <a:buFontTx/>
              <a:buNone/>
            </a:pPr>
            <a:r>
              <a:rPr lang="ru-RU" sz="3600"/>
              <a:t> </a:t>
            </a:r>
          </a:p>
          <a:p>
            <a:pPr>
              <a:buFontTx/>
              <a:buNone/>
            </a:pPr>
            <a:endParaRPr lang="ru-RU" sz="3600"/>
          </a:p>
        </p:txBody>
      </p:sp>
      <p:graphicFrame>
        <p:nvGraphicFramePr>
          <p:cNvPr id="36868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533400" y="1182688"/>
          <a:ext cx="4495800" cy="1049337"/>
        </p:xfrm>
        <a:graphic>
          <a:graphicData uri="http://schemas.openxmlformats.org/presentationml/2006/ole">
            <p:oleObj spid="_x0000_s36868" name="Формула" r:id="rId3" imgW="2120760" imgH="495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 sz="2800"/>
              <a:t>   </a:t>
            </a:r>
            <a:r>
              <a:rPr lang="ru-RU" sz="3600">
                <a:solidFill>
                  <a:srgbClr val="CC0000"/>
                </a:solidFill>
              </a:rPr>
              <a:t>Практические методы различаются</a:t>
            </a:r>
            <a:r>
              <a:rPr lang="ru-RU" sz="3600"/>
              <a:t>, </a:t>
            </a:r>
          </a:p>
          <a:p>
            <a:pPr algn="just">
              <a:buFontTx/>
              <a:buNone/>
            </a:pPr>
            <a:r>
              <a:rPr lang="ru-RU" sz="3600"/>
              <a:t>подходом к вычислениям периодической </a:t>
            </a:r>
          </a:p>
          <a:p>
            <a:pPr>
              <a:buFontTx/>
              <a:buNone/>
            </a:pPr>
            <a:r>
              <a:rPr lang="ru-RU" sz="3600"/>
              <a:t>составляющей тока. </a:t>
            </a:r>
          </a:p>
          <a:p>
            <a:pPr>
              <a:buFontTx/>
              <a:buNone/>
            </a:pPr>
            <a:r>
              <a:rPr lang="ru-RU" sz="3600">
                <a:solidFill>
                  <a:srgbClr val="CC0000"/>
                </a:solidFill>
              </a:rPr>
              <a:t>Источники </a:t>
            </a:r>
            <a:r>
              <a:rPr lang="ru-RU" sz="3600"/>
              <a:t>расположенные близко к </a:t>
            </a:r>
          </a:p>
          <a:p>
            <a:pPr>
              <a:buFontTx/>
              <a:buNone/>
            </a:pPr>
            <a:r>
              <a:rPr lang="ru-RU" sz="3600"/>
              <a:t>месту КЗ учитываются своими </a:t>
            </a:r>
          </a:p>
          <a:p>
            <a:pPr>
              <a:buFontTx/>
              <a:buNone/>
            </a:pPr>
            <a:r>
              <a:rPr lang="ru-RU" sz="3600"/>
              <a:t>параметрами, </a:t>
            </a:r>
            <a:r>
              <a:rPr lang="ru-RU" sz="3600">
                <a:solidFill>
                  <a:srgbClr val="CC0000"/>
                </a:solidFill>
              </a:rPr>
              <a:t>а остальная часть</a:t>
            </a:r>
            <a:r>
              <a:rPr lang="ru-RU" sz="3600"/>
              <a:t> </a:t>
            </a:r>
          </a:p>
          <a:p>
            <a:pPr>
              <a:buFontTx/>
              <a:buNone/>
            </a:pPr>
            <a:r>
              <a:rPr lang="ru-RU" sz="3600"/>
              <a:t>системы, принимается как источник </a:t>
            </a:r>
          </a:p>
          <a:p>
            <a:pPr>
              <a:buFontTx/>
              <a:buNone/>
            </a:pPr>
            <a:r>
              <a:rPr lang="ru-RU" sz="3600"/>
              <a:t>бесконечной мощности</a:t>
            </a:r>
          </a:p>
          <a:p>
            <a:pPr>
              <a:spcBef>
                <a:spcPct val="0"/>
              </a:spcBef>
              <a:buFontTx/>
              <a:buNone/>
            </a:pPr>
            <a:endParaRPr lang="ru-RU" sz="3600"/>
          </a:p>
          <a:p>
            <a:pPr algn="just">
              <a:buFontTx/>
              <a:buNone/>
            </a:pP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916" name="Object 4"/>
          <p:cNvGraphicFramePr>
            <a:graphicFrameLocks noChangeAspect="1"/>
          </p:cNvGraphicFramePr>
          <p:nvPr>
            <p:ph sz="half" idx="1"/>
          </p:nvPr>
        </p:nvGraphicFramePr>
        <p:xfrm>
          <a:off x="457200" y="1363663"/>
          <a:ext cx="8001000" cy="2206625"/>
        </p:xfrm>
        <a:graphic>
          <a:graphicData uri="http://schemas.openxmlformats.org/presentationml/2006/ole">
            <p:oleObj spid="_x0000_s38916" name="Формула" r:id="rId3" imgW="2349360" imgH="647640" progId="Equation.3">
              <p:embed/>
            </p:oleObj>
          </a:graphicData>
        </a:graphic>
      </p:graphicFrame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290513" y="0"/>
            <a:ext cx="8853487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/>
              <a:t>Значение периодической составляющей</a:t>
            </a:r>
          </a:p>
          <a:p>
            <a:r>
              <a:rPr lang="ru-RU" sz="3600"/>
              <a:t> тока в (кА) в момент времени </a:t>
            </a:r>
            <a:r>
              <a:rPr lang="en-US" sz="3600" i="1">
                <a:solidFill>
                  <a:srgbClr val="CC0000"/>
                </a:solidFill>
              </a:rPr>
              <a:t>t</a:t>
            </a:r>
            <a:r>
              <a:rPr lang="ru-RU" sz="3600">
                <a:solidFill>
                  <a:srgbClr val="CC0000"/>
                </a:solidFill>
              </a:rPr>
              <a:t> </a:t>
            </a:r>
            <a:r>
              <a:rPr lang="ru-RU" sz="3600"/>
              <a:t>равно</a:t>
            </a:r>
          </a:p>
        </p:txBody>
      </p:sp>
      <p:graphicFrame>
        <p:nvGraphicFramePr>
          <p:cNvPr id="38919" name="Object 7"/>
          <p:cNvGraphicFramePr>
            <a:graphicFrameLocks noChangeAspect="1"/>
          </p:cNvGraphicFramePr>
          <p:nvPr>
            <p:ph sz="half" idx="2"/>
          </p:nvPr>
        </p:nvGraphicFramePr>
        <p:xfrm>
          <a:off x="304800" y="3862388"/>
          <a:ext cx="8839200" cy="2424112"/>
        </p:xfrm>
        <a:graphic>
          <a:graphicData uri="http://schemas.openxmlformats.org/presentationml/2006/ole">
            <p:oleObj spid="_x0000_s38919" name="Формула" r:id="rId4" imgW="2361960" imgH="647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6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81000"/>
            <a:ext cx="4545013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61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73600" y="304800"/>
            <a:ext cx="4389438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304800" y="5562600"/>
            <a:ext cx="38465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ru-RU" sz="1800" b="1">
                <a:solidFill>
                  <a:srgbClr val="0000FF"/>
                </a:solidFill>
              </a:rPr>
              <a:t>Типовые кривые для </a:t>
            </a:r>
          </a:p>
          <a:p>
            <a:pPr algn="ctr"/>
            <a:r>
              <a:rPr lang="ru-RU" sz="1800" b="1">
                <a:solidFill>
                  <a:srgbClr val="0000FF"/>
                </a:solidFill>
              </a:rPr>
              <a:t>синхронного электродвигателя </a:t>
            </a:r>
          </a:p>
        </p:txBody>
      </p:sp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5154613" y="5530850"/>
            <a:ext cx="39735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ru-RU" sz="1800" b="1">
                <a:solidFill>
                  <a:srgbClr val="0000FF"/>
                </a:solidFill>
              </a:rPr>
              <a:t>Типовые кривые для </a:t>
            </a:r>
          </a:p>
          <a:p>
            <a:pPr algn="ctr"/>
            <a:r>
              <a:rPr lang="ru-RU" sz="1800" b="1">
                <a:solidFill>
                  <a:srgbClr val="0000FF"/>
                </a:solidFill>
              </a:rPr>
              <a:t>асинхронного электродвигателя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  </a:t>
            </a:r>
            <a:r>
              <a:rPr lang="ru-RU" sz="2800">
                <a:solidFill>
                  <a:srgbClr val="0000FF"/>
                </a:solidFill>
              </a:rPr>
              <a:t>Если в каком-либо узле мощность подключенных неявнополюсных синхронных электродвигателей (серии СТД, СТМ и др.) превышает 30 % суммарной мощности всех электродвигателей, то использование типовых кривых СД и АД, приводит к погрешности, превышающей допустимую. </a:t>
            </a:r>
          </a:p>
          <a:p>
            <a:pPr>
              <a:buFontTx/>
              <a:buNone/>
            </a:pPr>
            <a:r>
              <a:rPr lang="ru-RU" sz="2800">
                <a:solidFill>
                  <a:srgbClr val="0000FF"/>
                </a:solidFill>
              </a:rPr>
              <a:t>    Поэтому в указанном случае при расчете периодической составляющей тока КЗ неявнополюсные синхронные электродвигатели следует учитывать индивидуально, используя кривые зависимости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0"/>
            <a:ext cx="4710113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231775" y="5183188"/>
            <a:ext cx="880745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indent="474663" algn="ctr"/>
            <a:r>
              <a:rPr lang="ru-RU" sz="2400" b="1">
                <a:solidFill>
                  <a:srgbClr val="0000FF"/>
                </a:solidFill>
              </a:rPr>
              <a:t>Типовые кривые изменения тока КЗ от синхронных </a:t>
            </a:r>
          </a:p>
          <a:p>
            <a:pPr indent="474663" algn="ctr"/>
            <a:r>
              <a:rPr lang="ru-RU" sz="2400" b="1">
                <a:solidFill>
                  <a:srgbClr val="0000FF"/>
                </a:solidFill>
              </a:rPr>
              <a:t>электродвигателей</a:t>
            </a:r>
          </a:p>
          <a:p>
            <a:pPr indent="474663" algn="ctr"/>
            <a:r>
              <a:rPr lang="ru-RU" sz="1800" b="1">
                <a:solidFill>
                  <a:srgbClr val="0000FF"/>
                </a:solidFill>
              </a:rPr>
              <a:t>серии СДН (сплошные линии), серии СД с частотой вращения 1500 об/мин</a:t>
            </a:r>
          </a:p>
          <a:p>
            <a:pPr indent="474663" algn="ctr"/>
            <a:r>
              <a:rPr lang="ru-RU" sz="1800" b="1">
                <a:solidFill>
                  <a:srgbClr val="0000FF"/>
                </a:solidFill>
              </a:rPr>
              <a:t>(штрихпунктирные линии) и серии СТД (пунктирные линии со звездочками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 sz="2400">
                <a:solidFill>
                  <a:srgbClr val="0000FF"/>
                </a:solidFill>
              </a:rPr>
              <a:t>       При необходимости индивидуального учета асинхронных электродвигателей разных серий следует использовать типовые кривые, (серии электродвигателей указаны у соответствующих кривых).</a:t>
            </a:r>
          </a:p>
          <a:p>
            <a:pPr>
              <a:buFontTx/>
              <a:buNone/>
            </a:pPr>
            <a:endParaRPr lang="ru-RU" sz="2400">
              <a:solidFill>
                <a:srgbClr val="0000FF"/>
              </a:solidFill>
            </a:endParaRPr>
          </a:p>
        </p:txBody>
      </p:sp>
      <p:pic>
        <p:nvPicPr>
          <p:cNvPr id="4710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828800"/>
            <a:ext cx="3987800" cy="168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0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1816100"/>
            <a:ext cx="4013200" cy="168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10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3810000"/>
            <a:ext cx="40132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11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60900" y="3733800"/>
            <a:ext cx="4102100" cy="168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112" name="Rectangle 8"/>
          <p:cNvSpPr>
            <a:spLocks noChangeArrowheads="1"/>
          </p:cNvSpPr>
          <p:nvPr/>
        </p:nvSpPr>
        <p:spPr bwMode="auto">
          <a:xfrm>
            <a:off x="1435100" y="5791200"/>
            <a:ext cx="63277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ru-RU" sz="1800" b="1">
                <a:solidFill>
                  <a:srgbClr val="0000FF"/>
                </a:solidFill>
              </a:rPr>
              <a:t>Типовые кривые изменения тока КЗ </a:t>
            </a:r>
          </a:p>
          <a:p>
            <a:pPr algn="ctr"/>
            <a:r>
              <a:rPr lang="ru-RU" sz="1800" b="1">
                <a:solidFill>
                  <a:srgbClr val="0000FF"/>
                </a:solidFill>
              </a:rPr>
              <a:t>от эквивалентных асинхронных электродвигателей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 </a:t>
            </a:r>
            <a:r>
              <a:rPr lang="ru-RU" sz="3600" b="1">
                <a:solidFill>
                  <a:srgbClr val="CC0000"/>
                </a:solidFill>
              </a:rPr>
              <a:t>2. Исходная расчетная схема с СД и АД не является радиальной,</a:t>
            </a:r>
            <a:r>
              <a:rPr lang="ru-RU" sz="3600"/>
              <a:t> </a:t>
            </a:r>
          </a:p>
          <a:p>
            <a:pPr>
              <a:buFontTx/>
              <a:buNone/>
            </a:pPr>
            <a:r>
              <a:rPr lang="ru-RU" sz="3600"/>
              <a:t>   а включает в себя также удаленные от расчетной точки КЗ источники энергии (система), и электродвигатели и связаны с точкой КЗ с помощью общей ветви рекомендуются типовые кривые.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152400"/>
            <a:ext cx="5943600" cy="549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830263" y="5713413"/>
            <a:ext cx="76390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ru-RU" sz="1800" b="1">
                <a:solidFill>
                  <a:srgbClr val="0000FF"/>
                </a:solidFill>
              </a:rPr>
              <a:t>Типовые кривые для определения тока КЗ </a:t>
            </a:r>
          </a:p>
          <a:p>
            <a:pPr algn="ctr"/>
            <a:r>
              <a:rPr lang="ru-RU" sz="1800" b="1">
                <a:solidFill>
                  <a:srgbClr val="0000FF"/>
                </a:solidFill>
              </a:rPr>
              <a:t>от эквивалентного синхронного </a:t>
            </a:r>
          </a:p>
          <a:p>
            <a:pPr algn="ctr"/>
            <a:r>
              <a:rPr lang="ru-RU" sz="1800" b="1">
                <a:solidFill>
                  <a:srgbClr val="0000FF"/>
                </a:solidFill>
              </a:rPr>
              <a:t>электродвигателя напряжением 6 кВ при трехфазном КЗ в сети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8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0"/>
            <a:ext cx="6400800" cy="583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677863" y="5789613"/>
            <a:ext cx="76390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ru-RU" sz="1800" b="1">
                <a:solidFill>
                  <a:srgbClr val="0000FF"/>
                </a:solidFill>
              </a:rPr>
              <a:t>Типовые кривые для определения тока КЗ от </a:t>
            </a:r>
          </a:p>
          <a:p>
            <a:pPr algn="ctr"/>
            <a:r>
              <a:rPr lang="ru-RU" sz="1800" b="1">
                <a:solidFill>
                  <a:srgbClr val="0000FF"/>
                </a:solidFill>
              </a:rPr>
              <a:t>эквивалентного асинхронного </a:t>
            </a:r>
          </a:p>
          <a:p>
            <a:pPr algn="ctr"/>
            <a:r>
              <a:rPr lang="ru-RU" sz="1800" b="1">
                <a:solidFill>
                  <a:srgbClr val="0000FF"/>
                </a:solidFill>
              </a:rPr>
              <a:t>электродвигателя напряжением 6 кВ при трехфазном КЗ в сети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/>
              <a:t>   </a:t>
            </a:r>
            <a:r>
              <a:rPr lang="ru-RU">
                <a:solidFill>
                  <a:srgbClr val="CC0000"/>
                </a:solidFill>
              </a:rPr>
              <a:t>Расчет от группы</a:t>
            </a:r>
            <a:r>
              <a:rPr lang="ru-RU"/>
              <a:t> синхронных явнополюсных или асинхронных электродвигателей с учетом влияния удаленных от расчетной точки КЗ источников энергии, но связанных с точкой КЗ общим для этих источников и электродвигателей сопротивлением </a:t>
            </a:r>
            <a:r>
              <a:rPr lang="ru-RU" sz="4000" i="1"/>
              <a:t>Х</a:t>
            </a:r>
            <a:r>
              <a:rPr lang="ru-RU" sz="2800"/>
              <a:t>К</a:t>
            </a:r>
            <a:r>
              <a:rPr lang="ru-RU"/>
              <a:t> (ветвь КЗ) рекомендуется проводить в последовательности:  </a:t>
            </a:r>
          </a:p>
          <a:p>
            <a:pPr algn="just">
              <a:buFontTx/>
              <a:buNone/>
            </a:pPr>
            <a:r>
              <a:rPr lang="ru-RU"/>
              <a:t> </a:t>
            </a:r>
            <a:r>
              <a:rPr lang="ru-RU">
                <a:solidFill>
                  <a:srgbClr val="CC0000"/>
                </a:solidFill>
              </a:rPr>
              <a:t>1) </a:t>
            </a:r>
            <a:r>
              <a:rPr lang="ru-RU" sz="3600">
                <a:solidFill>
                  <a:srgbClr val="CC0000"/>
                </a:solidFill>
              </a:rPr>
              <a:t>заменить одним эквивалентным электродвигателем, </a:t>
            </a:r>
          </a:p>
          <a:p>
            <a:pPr algn="just">
              <a:buFontTx/>
              <a:buNone/>
            </a:pPr>
            <a:endParaRPr lang="ru-RU" sz="3600">
              <a:solidFill>
                <a:srgbClr val="CC0000"/>
              </a:solidFill>
            </a:endParaRPr>
          </a:p>
          <a:p>
            <a:pPr algn="just">
              <a:buFontTx/>
              <a:buNone/>
            </a:pPr>
            <a:endParaRPr lang="ru-RU" sz="3600">
              <a:solidFill>
                <a:srgbClr val="CC0000"/>
              </a:solidFill>
            </a:endParaRPr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1204" name="Object 4"/>
          <p:cNvGraphicFramePr>
            <a:graphicFrameLocks noChangeAspect="1"/>
          </p:cNvGraphicFramePr>
          <p:nvPr/>
        </p:nvGraphicFramePr>
        <p:xfrm>
          <a:off x="2514600" y="5006975"/>
          <a:ext cx="4800600" cy="1851025"/>
        </p:xfrm>
        <a:graphic>
          <a:graphicData uri="http://schemas.openxmlformats.org/presentationml/2006/ole">
            <p:oleObj spid="_x0000_s51204" name="Формула" r:id="rId3" imgW="1460500" imgH="558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/>
              <a:t>  </a:t>
            </a:r>
            <a:r>
              <a:rPr lang="ru-RU" sz="3600"/>
              <a:t>2) преобразовать расчетную схему в эквивалентную Т-образную схему и определить параметры ветвей последней </a:t>
            </a:r>
          </a:p>
          <a:p>
            <a:pPr algn="just">
              <a:buFontTx/>
              <a:buNone/>
            </a:pPr>
            <a:r>
              <a:rPr lang="ru-RU" sz="3600"/>
              <a:t>  - ветви двигательной нагрузки (без учета сопротивления двигателей) </a:t>
            </a:r>
            <a:r>
              <a:rPr lang="ru-RU" sz="3600" b="1" i="1">
                <a:solidFill>
                  <a:srgbClr val="CC0000"/>
                </a:solidFill>
              </a:rPr>
              <a:t>Х</a:t>
            </a:r>
            <a:r>
              <a:rPr lang="ru-RU" sz="2400" b="1">
                <a:solidFill>
                  <a:srgbClr val="CC0000"/>
                </a:solidFill>
              </a:rPr>
              <a:t>Д</a:t>
            </a:r>
            <a:r>
              <a:rPr lang="ru-RU" sz="3600"/>
              <a:t>, </a:t>
            </a:r>
          </a:p>
          <a:p>
            <a:pPr algn="just">
              <a:buFontTx/>
              <a:buNone/>
            </a:pPr>
            <a:r>
              <a:rPr lang="ru-RU" sz="3600"/>
              <a:t>  - ветви системы </a:t>
            </a:r>
            <a:r>
              <a:rPr lang="ru-RU" sz="3600" b="1" i="1">
                <a:solidFill>
                  <a:srgbClr val="CC0000"/>
                </a:solidFill>
              </a:rPr>
              <a:t>Х</a:t>
            </a:r>
            <a:r>
              <a:rPr lang="ru-RU" sz="2400" b="1">
                <a:solidFill>
                  <a:srgbClr val="CC0000"/>
                </a:solidFill>
              </a:rPr>
              <a:t>С</a:t>
            </a:r>
            <a:r>
              <a:rPr lang="ru-RU" sz="3600"/>
              <a:t> </a:t>
            </a:r>
          </a:p>
          <a:p>
            <a:pPr algn="just">
              <a:buFontTx/>
              <a:buNone/>
            </a:pPr>
            <a:r>
              <a:rPr lang="ru-RU" sz="3600"/>
              <a:t>  - и ветви КЗ общей для двигателей и системы - </a:t>
            </a:r>
            <a:r>
              <a:rPr lang="ru-RU" sz="3600" b="1" i="1">
                <a:solidFill>
                  <a:srgbClr val="CC0000"/>
                </a:solidFill>
              </a:rPr>
              <a:t>Х</a:t>
            </a:r>
            <a:r>
              <a:rPr lang="ru-RU" sz="2400" b="1">
                <a:solidFill>
                  <a:srgbClr val="CC0000"/>
                </a:solidFill>
              </a:rPr>
              <a:t>К</a:t>
            </a:r>
            <a:r>
              <a:rPr lang="ru-RU" sz="3600">
                <a:solidFill>
                  <a:srgbClr val="CC0000"/>
                </a:solidFill>
              </a:rPr>
              <a:t>  </a:t>
            </a:r>
            <a:r>
              <a:rPr lang="ru-RU" sz="2400">
                <a:solidFill>
                  <a:srgbClr val="0000FF"/>
                </a:solidFill>
              </a:rPr>
              <a:t>(см. схему эквивалентного двигателя)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/>
              <a:t>   </a:t>
            </a:r>
            <a:r>
              <a:rPr lang="ru-RU" sz="3600">
                <a:solidFill>
                  <a:srgbClr val="CC0000"/>
                </a:solidFill>
              </a:rPr>
              <a:t>Участие системы</a:t>
            </a:r>
            <a:r>
              <a:rPr lang="ru-RU" sz="3600"/>
              <a:t> учитывается </a:t>
            </a:r>
          </a:p>
          <a:p>
            <a:pPr algn="just">
              <a:buFontTx/>
              <a:buNone/>
            </a:pPr>
            <a:r>
              <a:rPr lang="ru-RU" sz="3600"/>
              <a:t>сопротивлениями элементов, </a:t>
            </a:r>
          </a:p>
          <a:p>
            <a:pPr algn="just">
              <a:buFontTx/>
              <a:buNone/>
            </a:pPr>
            <a:r>
              <a:rPr lang="ru-RU" sz="3600"/>
              <a:t>связывающих точку КЗ с системой. </a:t>
            </a:r>
          </a:p>
          <a:p>
            <a:pPr algn="just">
              <a:buFontTx/>
              <a:buNone/>
            </a:pPr>
            <a:r>
              <a:rPr lang="ru-RU" sz="3600"/>
              <a:t>  </a:t>
            </a:r>
            <a:r>
              <a:rPr lang="ru-RU" sz="3600">
                <a:solidFill>
                  <a:srgbClr val="CC0000"/>
                </a:solidFill>
              </a:rPr>
              <a:t>Реактивность системы</a:t>
            </a:r>
            <a:r>
              <a:rPr lang="ru-RU" sz="3600"/>
              <a:t> при трехфазном </a:t>
            </a:r>
          </a:p>
          <a:p>
            <a:pPr algn="just">
              <a:buFontTx/>
              <a:buNone/>
            </a:pPr>
            <a:r>
              <a:rPr lang="ru-RU" sz="3600"/>
              <a:t>замыкании в любой точке системы </a:t>
            </a:r>
          </a:p>
          <a:p>
            <a:pPr algn="just">
              <a:buFontTx/>
              <a:buNone/>
            </a:pPr>
            <a:r>
              <a:rPr lang="ru-RU" sz="3600"/>
              <a:t>неограниченной мощности </a:t>
            </a:r>
          </a:p>
          <a:p>
            <a:pPr algn="just">
              <a:buFontTx/>
              <a:buNone/>
            </a:pPr>
            <a:endParaRPr lang="ru-RU" sz="3600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990600" y="4114800"/>
          <a:ext cx="7162800" cy="2374900"/>
        </p:xfrm>
        <a:graphic>
          <a:graphicData uri="http://schemas.openxmlformats.org/presentationml/2006/ole">
            <p:oleObj spid="_x0000_s7172" name="Формула" r:id="rId3" imgW="1637589" imgH="545863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636" name="Picture 4"/>
          <p:cNvPicPr>
            <a:picLocks noChangeAspect="1" noChangeArrowheads="1"/>
          </p:cNvPicPr>
          <p:nvPr/>
        </p:nvPicPr>
        <p:blipFill>
          <a:blip r:embed="rId3"/>
          <a:srcRect l="18073" t="51520" r="13252" b="17210"/>
          <a:stretch>
            <a:fillRect/>
          </a:stretch>
        </p:blipFill>
        <p:spPr bwMode="auto">
          <a:xfrm>
            <a:off x="1295400" y="381000"/>
            <a:ext cx="5867400" cy="247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37" name="Picture 5"/>
          <p:cNvPicPr>
            <a:picLocks noChangeAspect="1" noChangeArrowheads="1"/>
          </p:cNvPicPr>
          <p:nvPr/>
        </p:nvPicPr>
        <p:blipFill>
          <a:blip r:embed="rId4"/>
          <a:srcRect l="19753" t="11087" r="13580" b="57320"/>
          <a:stretch>
            <a:fillRect/>
          </a:stretch>
        </p:blipFill>
        <p:spPr bwMode="auto">
          <a:xfrm>
            <a:off x="1371600" y="3200400"/>
            <a:ext cx="61722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/>
              <a:t>  </a:t>
            </a:r>
            <a:r>
              <a:rPr lang="ru-RU" sz="3600">
                <a:solidFill>
                  <a:srgbClr val="CC0000"/>
                </a:solidFill>
              </a:rPr>
              <a:t>3) вычислить</a:t>
            </a:r>
            <a:r>
              <a:rPr lang="ru-RU" sz="3600"/>
              <a:t> периодическую составляющую тока от эквивалентного электродвигателя в начальный момент КЗ при принятых базисных условиях:</a:t>
            </a:r>
          </a:p>
          <a:p>
            <a:pPr algn="just">
              <a:buFontTx/>
              <a:buNone/>
            </a:pPr>
            <a:endParaRPr lang="ru-RU" sz="3600"/>
          </a:p>
          <a:p>
            <a:pPr algn="just">
              <a:buFontTx/>
              <a:buNone/>
            </a:pPr>
            <a:endParaRPr lang="ru-RU" sz="3600"/>
          </a:p>
          <a:p>
            <a:pPr algn="just">
              <a:buFontTx/>
              <a:buNone/>
            </a:pPr>
            <a:endParaRPr lang="ru-RU" sz="3600"/>
          </a:p>
          <a:p>
            <a:pPr algn="just">
              <a:buFontTx/>
              <a:buNone/>
            </a:pPr>
            <a:endParaRPr lang="ru-RU" sz="3600"/>
          </a:p>
          <a:p>
            <a:pPr algn="just">
              <a:buFontTx/>
              <a:buNone/>
            </a:pPr>
            <a:r>
              <a:rPr lang="ru-RU" sz="3600"/>
              <a:t>                   - </a:t>
            </a:r>
            <a:r>
              <a:rPr lang="ru-RU"/>
              <a:t>начальное значение сверхпереходной ЭДС эквивалентного электродвигателя </a:t>
            </a:r>
            <a:endParaRPr lang="ru-RU" sz="3600"/>
          </a:p>
        </p:txBody>
      </p:sp>
      <p:sp>
        <p:nvSpPr>
          <p:cNvPr id="53253" name="Rectangle 5"/>
          <p:cNvSpPr>
            <a:spLocks noChangeArrowheads="1"/>
          </p:cNvSpPr>
          <p:nvPr/>
        </p:nvSpPr>
        <p:spPr bwMode="auto">
          <a:xfrm>
            <a:off x="0" y="30432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3252" name="Object 4"/>
          <p:cNvGraphicFramePr>
            <a:graphicFrameLocks noChangeAspect="1"/>
          </p:cNvGraphicFramePr>
          <p:nvPr/>
        </p:nvGraphicFramePr>
        <p:xfrm>
          <a:off x="138113" y="2895600"/>
          <a:ext cx="8639175" cy="1520825"/>
        </p:xfrm>
        <a:graphic>
          <a:graphicData uri="http://schemas.openxmlformats.org/presentationml/2006/ole">
            <p:oleObj spid="_x0000_s53252" name="Формула" r:id="rId3" imgW="4381200" imgH="774360" progId="Equation.3">
              <p:embed/>
            </p:oleObj>
          </a:graphicData>
        </a:graphic>
      </p:graphicFrame>
      <p:sp>
        <p:nvSpPr>
          <p:cNvPr id="53255" name="Rectangle 7"/>
          <p:cNvSpPr>
            <a:spLocks noChangeArrowheads="1"/>
          </p:cNvSpPr>
          <p:nvPr/>
        </p:nvSpPr>
        <p:spPr bwMode="auto">
          <a:xfrm>
            <a:off x="0" y="3271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3254" name="Object 6"/>
          <p:cNvGraphicFramePr>
            <a:graphicFrameLocks noChangeAspect="1"/>
          </p:cNvGraphicFramePr>
          <p:nvPr/>
        </p:nvGraphicFramePr>
        <p:xfrm>
          <a:off x="315913" y="4724400"/>
          <a:ext cx="1730375" cy="812800"/>
        </p:xfrm>
        <a:graphic>
          <a:graphicData uri="http://schemas.openxmlformats.org/presentationml/2006/ole">
            <p:oleObj spid="_x0000_s53254" name="Формула" r:id="rId4" imgW="672840" imgH="3171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             - ЭДС удаленных источников энергии (системы) </a:t>
            </a:r>
          </a:p>
          <a:p>
            <a:pPr>
              <a:buFontTx/>
              <a:buNone/>
            </a:pPr>
            <a:r>
              <a:rPr lang="ru-RU"/>
              <a:t>                  -  сверхпереходное индуктивное сопротивление эквивалентного электродвигателя;</a:t>
            </a:r>
          </a:p>
          <a:p>
            <a:pPr>
              <a:buFontTx/>
              <a:buNone/>
            </a:pPr>
            <a:r>
              <a:rPr lang="ru-RU" sz="3600"/>
              <a:t>  </a:t>
            </a:r>
            <a:r>
              <a:rPr lang="ru-RU" sz="3600">
                <a:solidFill>
                  <a:srgbClr val="CC0000"/>
                </a:solidFill>
              </a:rPr>
              <a:t>4) определить</a:t>
            </a:r>
            <a:r>
              <a:rPr lang="ru-RU" sz="3600"/>
              <a:t> значение величины, характеризующей электрическую удаленность расчетной точки КЗ от эквивалентного электродвигателя  </a:t>
            </a:r>
          </a:p>
          <a:p>
            <a:pPr>
              <a:buFontTx/>
              <a:buNone/>
            </a:pPr>
            <a:r>
              <a:rPr lang="ru-RU" sz="3600"/>
              <a:t>  </a:t>
            </a:r>
          </a:p>
          <a:p>
            <a:pPr>
              <a:buFontTx/>
              <a:buNone/>
            </a:pPr>
            <a:endParaRPr lang="ru-RU" sz="3600"/>
          </a:p>
        </p:txBody>
      </p:sp>
      <p:sp>
        <p:nvSpPr>
          <p:cNvPr id="5427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4276" name="Object 4"/>
          <p:cNvGraphicFramePr>
            <a:graphicFrameLocks noChangeAspect="1"/>
          </p:cNvGraphicFramePr>
          <p:nvPr/>
        </p:nvGraphicFramePr>
        <p:xfrm>
          <a:off x="381000" y="100013"/>
          <a:ext cx="990600" cy="585787"/>
        </p:xfrm>
        <a:graphic>
          <a:graphicData uri="http://schemas.openxmlformats.org/presentationml/2006/ole">
            <p:oleObj spid="_x0000_s54276" name="Формула" r:id="rId3" imgW="469900" imgH="279400" progId="Equation.3">
              <p:embed/>
            </p:oleObj>
          </a:graphicData>
        </a:graphic>
      </p:graphicFrame>
      <p:sp>
        <p:nvSpPr>
          <p:cNvPr id="5427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428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4280" name="Object 8"/>
          <p:cNvGraphicFramePr>
            <a:graphicFrameLocks noChangeAspect="1"/>
          </p:cNvGraphicFramePr>
          <p:nvPr/>
        </p:nvGraphicFramePr>
        <p:xfrm>
          <a:off x="247650" y="990600"/>
          <a:ext cx="1411288" cy="712788"/>
        </p:xfrm>
        <a:graphic>
          <a:graphicData uri="http://schemas.openxmlformats.org/presentationml/2006/ole">
            <p:oleObj spid="_x0000_s54280" name="Формула" r:id="rId4" imgW="622080" imgH="317160" progId="Equation.3">
              <p:embed/>
            </p:oleObj>
          </a:graphicData>
        </a:graphic>
      </p:graphicFrame>
      <p:sp>
        <p:nvSpPr>
          <p:cNvPr id="5428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4282" name="Object 10"/>
          <p:cNvGraphicFramePr>
            <a:graphicFrameLocks noChangeAspect="1"/>
          </p:cNvGraphicFramePr>
          <p:nvPr/>
        </p:nvGraphicFramePr>
        <p:xfrm>
          <a:off x="0" y="4922838"/>
          <a:ext cx="9144000" cy="1724025"/>
        </p:xfrm>
        <a:graphic>
          <a:graphicData uri="http://schemas.openxmlformats.org/presentationml/2006/ole">
            <p:oleObj spid="_x0000_s54282" name="Формула" r:id="rId5" imgW="2628900" imgH="4953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/>
              <a:t>  </a:t>
            </a:r>
            <a:r>
              <a:rPr lang="ru-RU" sz="3600">
                <a:solidFill>
                  <a:srgbClr val="CC0000"/>
                </a:solidFill>
              </a:rPr>
              <a:t>5) по найденному значению</a:t>
            </a:r>
            <a:r>
              <a:rPr lang="ru-RU" sz="3600"/>
              <a:t> в зависимости от типа электродвигателей выбрать соответствующую типовую кривую и для заданного момента времени </a:t>
            </a:r>
            <a:r>
              <a:rPr lang="en-US" sz="4000" i="1">
                <a:solidFill>
                  <a:srgbClr val="CC0000"/>
                </a:solidFill>
              </a:rPr>
              <a:t>t</a:t>
            </a:r>
            <a:r>
              <a:rPr lang="ru-RU" sz="3600"/>
              <a:t> определить коэффициент </a:t>
            </a:r>
            <a:r>
              <a:rPr lang="ru-RU" sz="4000">
                <a:solidFill>
                  <a:srgbClr val="CC0000"/>
                </a:solidFill>
                <a:sym typeface="Symbol" pitchFamily="18" charset="2"/>
              </a:rPr>
              <a:t></a:t>
            </a:r>
            <a:r>
              <a:rPr lang="en-US" sz="4000">
                <a:solidFill>
                  <a:srgbClr val="CC0000"/>
                </a:solidFill>
              </a:rPr>
              <a:t>t</a:t>
            </a:r>
            <a:r>
              <a:rPr lang="ru-RU" sz="3600"/>
              <a:t>;</a:t>
            </a:r>
          </a:p>
          <a:p>
            <a:pPr algn="just">
              <a:buFontTx/>
              <a:buNone/>
            </a:pPr>
            <a:r>
              <a:rPr lang="ru-RU" sz="3600"/>
              <a:t>   </a:t>
            </a:r>
            <a:r>
              <a:rPr lang="ru-RU" sz="3600">
                <a:solidFill>
                  <a:srgbClr val="CC0000"/>
                </a:solidFill>
              </a:rPr>
              <a:t>6) определить</a:t>
            </a:r>
            <a:r>
              <a:rPr lang="ru-RU" sz="3600"/>
              <a:t> действующее значение периодической составляющей тока эквивалентного электродвигателя в момент времени </a:t>
            </a:r>
            <a:r>
              <a:rPr lang="en-US" sz="4000" i="1">
                <a:solidFill>
                  <a:srgbClr val="CC0000"/>
                </a:solidFill>
              </a:rPr>
              <a:t>t</a:t>
            </a:r>
            <a:endParaRPr lang="ru-RU" sz="4000" i="1">
              <a:solidFill>
                <a:srgbClr val="CC0000"/>
              </a:solidFill>
            </a:endParaRPr>
          </a:p>
          <a:p>
            <a:pPr algn="just">
              <a:buFontTx/>
              <a:buNone/>
            </a:pPr>
            <a:endParaRPr lang="ru-RU" sz="4000" i="1">
              <a:solidFill>
                <a:srgbClr val="CC0000"/>
              </a:solidFill>
            </a:endParaRPr>
          </a:p>
        </p:txBody>
      </p:sp>
      <p:sp>
        <p:nvSpPr>
          <p:cNvPr id="55301" name="Rectangle 5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5303" name="Rectangle 7"/>
          <p:cNvSpPr>
            <a:spLocks noChangeArrowheads="1"/>
          </p:cNvSpPr>
          <p:nvPr/>
        </p:nvSpPr>
        <p:spPr bwMode="auto">
          <a:xfrm>
            <a:off x="0" y="32432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5302" name="Object 6"/>
          <p:cNvGraphicFramePr>
            <a:graphicFrameLocks noChangeAspect="1"/>
          </p:cNvGraphicFramePr>
          <p:nvPr/>
        </p:nvGraphicFramePr>
        <p:xfrm>
          <a:off x="2163763" y="5233988"/>
          <a:ext cx="5732462" cy="1422400"/>
        </p:xfrm>
        <a:graphic>
          <a:graphicData uri="http://schemas.openxmlformats.org/presentationml/2006/ole">
            <p:oleObj spid="_x0000_s55302" name="Формула" r:id="rId3" imgW="1549080" imgH="3808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 sz="2800"/>
              <a:t>   </a:t>
            </a:r>
          </a:p>
        </p:txBody>
      </p:sp>
      <p:graphicFrame>
        <p:nvGraphicFramePr>
          <p:cNvPr id="56324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0" y="2438400"/>
          <a:ext cx="8839200" cy="2055813"/>
        </p:xfrm>
        <a:graphic>
          <a:graphicData uri="http://schemas.openxmlformats.org/presentationml/2006/ole">
            <p:oleObj spid="_x0000_s56324" name="Формула" r:id="rId3" imgW="2349500" imgH="546100" progId="Equation.3">
              <p:embed/>
            </p:oleObj>
          </a:graphicData>
        </a:graphic>
      </p:graphicFrame>
      <p:sp>
        <p:nvSpPr>
          <p:cNvPr id="56327" name="Rectangle 7"/>
          <p:cNvSpPr>
            <a:spLocks noChangeArrowheads="1"/>
          </p:cNvSpPr>
          <p:nvPr/>
        </p:nvSpPr>
        <p:spPr bwMode="auto">
          <a:xfrm>
            <a:off x="304800" y="-30163"/>
            <a:ext cx="8839200" cy="23495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180975" algn="just"/>
            <a:r>
              <a:rPr lang="ru-RU" sz="3600">
                <a:solidFill>
                  <a:srgbClr val="CC0000"/>
                </a:solidFill>
              </a:rPr>
              <a:t>7) вычислить искомое</a:t>
            </a:r>
            <a:r>
              <a:rPr lang="ru-RU" sz="3600"/>
              <a:t> </a:t>
            </a:r>
          </a:p>
          <a:p>
            <a:pPr indent="180975" algn="just"/>
            <a:r>
              <a:rPr lang="ru-RU" sz="3600"/>
              <a:t>действующее значение периодической составляющей тока в месте КЗ в момент времени </a:t>
            </a:r>
            <a:r>
              <a:rPr lang="en-US" sz="4000" i="1">
                <a:solidFill>
                  <a:srgbClr val="CC0000"/>
                </a:solidFill>
              </a:rPr>
              <a:t>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/>
              <a:t>3.3 Применение принципа наложения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  </a:t>
            </a:r>
            <a:r>
              <a:rPr lang="ru-RU">
                <a:solidFill>
                  <a:srgbClr val="CC0000"/>
                </a:solidFill>
              </a:rPr>
              <a:t>П</a:t>
            </a:r>
            <a:r>
              <a:rPr lang="ru-RU" sz="3600">
                <a:solidFill>
                  <a:srgbClr val="CC0000"/>
                </a:solidFill>
              </a:rPr>
              <a:t>ринцип наложения</a:t>
            </a:r>
            <a:r>
              <a:rPr lang="ru-RU" sz="3600"/>
              <a:t>  -  ток в ветви можно получить путем суммирования (наложения) токов разных режимов, каждый из которых определяется действием одной или нескольких ЭДС, когда все остальные ЭДС принимаются равными нулю, а все элементы схемы остаются включенными.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/>
              <a:t>  </a:t>
            </a:r>
            <a:r>
              <a:rPr lang="ru-RU" sz="3600"/>
              <a:t>При значительном числе ЭДС можно использовать теорему об активном двухполюснике.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3600"/>
              <a:t>  В соответствии с ней ток в месте КЗ можно найти как сумму предшествующего тока  и аварийной составляющей тока </a:t>
            </a:r>
            <a:r>
              <a:rPr lang="en-US" sz="3600" i="1">
                <a:solidFill>
                  <a:srgbClr val="CC0000"/>
                </a:solidFill>
              </a:rPr>
              <a:t>I</a:t>
            </a:r>
            <a:r>
              <a:rPr lang="ru-RU">
                <a:solidFill>
                  <a:srgbClr val="CC0000"/>
                </a:solidFill>
              </a:rPr>
              <a:t>к</a:t>
            </a:r>
            <a:r>
              <a:rPr lang="ru-RU">
                <a:solidFill>
                  <a:srgbClr val="CC0000"/>
                </a:solidFill>
                <a:sym typeface="Symbol" pitchFamily="18" charset="2"/>
              </a:rPr>
              <a:t></a:t>
            </a:r>
            <a:r>
              <a:rPr lang="ru-RU" sz="3600"/>
              <a:t>, получаемой от действия одной ЭДС, приложенной в точке КЗ и равной               , 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 sz="3600"/>
          </a:p>
          <a:p>
            <a:pPr>
              <a:lnSpc>
                <a:spcPct val="90000"/>
              </a:lnSpc>
              <a:buFontTx/>
              <a:buNone/>
            </a:pPr>
            <a:r>
              <a:rPr lang="ru-RU" sz="3600"/>
              <a:t> - напряжение, которое было до возникновения КЗ в расчетной точке КЗ.</a:t>
            </a:r>
          </a:p>
        </p:txBody>
      </p:sp>
      <p:sp>
        <p:nvSpPr>
          <p:cNvPr id="5939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9396" name="Object 4"/>
          <p:cNvGraphicFramePr>
            <a:graphicFrameLocks noChangeAspect="1"/>
          </p:cNvGraphicFramePr>
          <p:nvPr/>
        </p:nvGraphicFramePr>
        <p:xfrm>
          <a:off x="4495800" y="4054475"/>
          <a:ext cx="1219200" cy="974725"/>
        </p:xfrm>
        <a:graphic>
          <a:graphicData uri="http://schemas.openxmlformats.org/presentationml/2006/ole">
            <p:oleObj spid="_x0000_s59396" name="Формула" r:id="rId3" imgW="380835" imgH="304668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  </a:t>
            </a:r>
            <a:r>
              <a:rPr lang="ru-RU" sz="3600"/>
              <a:t>Аварийная составляющая тока в месте КЗ равна</a:t>
            </a:r>
          </a:p>
          <a:p>
            <a:pPr>
              <a:buFontTx/>
              <a:buNone/>
            </a:pPr>
            <a:endParaRPr lang="ru-RU" sz="3600"/>
          </a:p>
          <a:p>
            <a:pPr>
              <a:buFontTx/>
              <a:buNone/>
            </a:pPr>
            <a:endParaRPr lang="ru-RU" sz="3600"/>
          </a:p>
          <a:p>
            <a:pPr>
              <a:buFontTx/>
              <a:buNone/>
            </a:pPr>
            <a:endParaRPr lang="ru-RU" sz="3600"/>
          </a:p>
          <a:p>
            <a:pPr>
              <a:buFontTx/>
              <a:buNone/>
            </a:pPr>
            <a:r>
              <a:rPr lang="ru-RU" sz="3600"/>
              <a:t>  где </a:t>
            </a:r>
            <a:r>
              <a:rPr lang="ru-RU" sz="3600" i="1">
                <a:solidFill>
                  <a:srgbClr val="CC0000"/>
                </a:solidFill>
              </a:rPr>
              <a:t>Х</a:t>
            </a:r>
            <a:r>
              <a:rPr lang="ru-RU" sz="3600">
                <a:solidFill>
                  <a:srgbClr val="CC0000"/>
                </a:solidFill>
              </a:rPr>
              <a:t>вх</a:t>
            </a:r>
            <a:r>
              <a:rPr lang="ru-RU" sz="3600"/>
              <a:t> </a:t>
            </a:r>
            <a:r>
              <a:rPr lang="ru-RU" sz="3600" i="1"/>
              <a:t>-</a:t>
            </a:r>
            <a:r>
              <a:rPr lang="ru-RU" sz="3600"/>
              <a:t> входное сопротивление схемы относительно расчетной точки КЗ при условии, что все остальные ЭДС равны нулю.</a:t>
            </a:r>
          </a:p>
        </p:txBody>
      </p:sp>
      <p:sp>
        <p:nvSpPr>
          <p:cNvPr id="60421" name="Rectangle 5"/>
          <p:cNvSpPr>
            <a:spLocks noChangeArrowheads="1"/>
          </p:cNvSpPr>
          <p:nvPr/>
        </p:nvSpPr>
        <p:spPr bwMode="auto">
          <a:xfrm>
            <a:off x="0" y="31384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0420" name="Object 4"/>
          <p:cNvGraphicFramePr>
            <a:graphicFrameLocks noChangeAspect="1"/>
          </p:cNvGraphicFramePr>
          <p:nvPr/>
        </p:nvGraphicFramePr>
        <p:xfrm>
          <a:off x="2895600" y="685800"/>
          <a:ext cx="3429000" cy="1992313"/>
        </p:xfrm>
        <a:graphic>
          <a:graphicData uri="http://schemas.openxmlformats.org/presentationml/2006/ole">
            <p:oleObj spid="_x0000_s60420" name="Формула" r:id="rId3" imgW="1002865" imgH="583947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  </a:t>
            </a:r>
            <a:r>
              <a:rPr lang="ru-RU" sz="3600"/>
              <a:t>Ток в произвольной ветви </a:t>
            </a:r>
            <a:r>
              <a:rPr lang="en-US" sz="3600" i="1">
                <a:solidFill>
                  <a:srgbClr val="CC0000"/>
                </a:solidFill>
              </a:rPr>
              <a:t>j</a:t>
            </a:r>
            <a:r>
              <a:rPr lang="ru-RU" sz="3600"/>
              <a:t> расчетной схемы при КЗ в точке </a:t>
            </a:r>
            <a:r>
              <a:rPr lang="ru-RU" sz="3600">
                <a:solidFill>
                  <a:srgbClr val="CC0000"/>
                </a:solidFill>
                <a:sym typeface="Symbol" pitchFamily="18" charset="2"/>
              </a:rPr>
              <a:t></a:t>
            </a:r>
            <a:r>
              <a:rPr lang="ru-RU" sz="3600"/>
              <a:t> равен</a:t>
            </a:r>
          </a:p>
          <a:p>
            <a:pPr>
              <a:buFontTx/>
              <a:buNone/>
            </a:pPr>
            <a:endParaRPr lang="ru-RU" sz="3600"/>
          </a:p>
          <a:p>
            <a:pPr>
              <a:buFontTx/>
              <a:buNone/>
            </a:pPr>
            <a:r>
              <a:rPr lang="ru-RU"/>
              <a:t>  </a:t>
            </a:r>
          </a:p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r>
              <a:rPr lang="ru-RU"/>
              <a:t>  </a:t>
            </a:r>
            <a:r>
              <a:rPr lang="ru-RU" sz="3600"/>
              <a:t>где </a:t>
            </a:r>
            <a:r>
              <a:rPr lang="en-US" sz="3600"/>
              <a:t> </a:t>
            </a:r>
            <a:r>
              <a:rPr lang="ru-RU" sz="3600"/>
              <a:t>          </a:t>
            </a:r>
            <a:r>
              <a:rPr lang="ru-RU" sz="3600" i="1"/>
              <a:t>-</a:t>
            </a:r>
            <a:r>
              <a:rPr lang="ru-RU" sz="3600"/>
              <a:t>  нагрузочная составляющая тока в ветви </a:t>
            </a:r>
            <a:r>
              <a:rPr lang="en-US" sz="3600" i="1">
                <a:solidFill>
                  <a:srgbClr val="CC0000"/>
                </a:solidFill>
              </a:rPr>
              <a:t>j</a:t>
            </a:r>
            <a:r>
              <a:rPr lang="ru-RU" sz="3600"/>
              <a:t>, т.е. ток ветви </a:t>
            </a:r>
            <a:r>
              <a:rPr lang="en-US" sz="3600" i="1">
                <a:solidFill>
                  <a:srgbClr val="CC0000"/>
                </a:solidFill>
              </a:rPr>
              <a:t>j</a:t>
            </a:r>
            <a:r>
              <a:rPr lang="ru-RU" sz="3600"/>
              <a:t> в режиме, предшествующем КЗ;</a:t>
            </a:r>
          </a:p>
          <a:p>
            <a:pPr>
              <a:buFontTx/>
              <a:buNone/>
            </a:pPr>
            <a:r>
              <a:rPr lang="ru-RU"/>
              <a:t>          </a:t>
            </a:r>
            <a:endParaRPr lang="ru-RU" sz="3600">
              <a:solidFill>
                <a:srgbClr val="CC0000"/>
              </a:solidFill>
            </a:endParaRPr>
          </a:p>
        </p:txBody>
      </p:sp>
      <p:sp>
        <p:nvSpPr>
          <p:cNvPr id="6144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1444" name="Object 4"/>
          <p:cNvGraphicFramePr>
            <a:graphicFrameLocks noChangeAspect="1"/>
          </p:cNvGraphicFramePr>
          <p:nvPr/>
        </p:nvGraphicFramePr>
        <p:xfrm>
          <a:off x="2590800" y="1371600"/>
          <a:ext cx="3886200" cy="1247775"/>
        </p:xfrm>
        <a:graphic>
          <a:graphicData uri="http://schemas.openxmlformats.org/presentationml/2006/ole">
            <p:oleObj spid="_x0000_s61444" name="Формула" r:id="rId3" imgW="1040948" imgH="330057" progId="Equation.3">
              <p:embed/>
            </p:oleObj>
          </a:graphicData>
        </a:graphic>
      </p:graphicFrame>
      <p:sp>
        <p:nvSpPr>
          <p:cNvPr id="6144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1446" name="Object 6"/>
          <p:cNvGraphicFramePr>
            <a:graphicFrameLocks noChangeAspect="1"/>
          </p:cNvGraphicFramePr>
          <p:nvPr/>
        </p:nvGraphicFramePr>
        <p:xfrm>
          <a:off x="1295400" y="2895600"/>
          <a:ext cx="914400" cy="914400"/>
        </p:xfrm>
        <a:graphic>
          <a:graphicData uri="http://schemas.openxmlformats.org/presentationml/2006/ole">
            <p:oleObj spid="_x0000_s61446" name="Формула" r:id="rId4" imgW="330057" imgH="330057" progId="Equation.3">
              <p:embed/>
            </p:oleObj>
          </a:graphicData>
        </a:graphic>
      </p:graphicFrame>
      <p:sp>
        <p:nvSpPr>
          <p:cNvPr id="6144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145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 sz="2800"/>
              <a:t>            </a:t>
            </a:r>
          </a:p>
          <a:p>
            <a:pPr>
              <a:buFontTx/>
              <a:buNone/>
            </a:pPr>
            <a:r>
              <a:rPr lang="ru-RU" sz="2800"/>
              <a:t>             </a:t>
            </a:r>
            <a:r>
              <a:rPr lang="ru-RU" sz="3600"/>
              <a:t>- аварийная составляющая тока в ветви </a:t>
            </a:r>
            <a:r>
              <a:rPr lang="en-US" sz="3600" i="1">
                <a:solidFill>
                  <a:srgbClr val="CC0000"/>
                </a:solidFill>
              </a:rPr>
              <a:t>j</a:t>
            </a:r>
            <a:r>
              <a:rPr lang="ru-RU" sz="3600"/>
              <a:t> при КЗ в точке </a:t>
            </a:r>
            <a:r>
              <a:rPr lang="ru-RU" sz="3600">
                <a:solidFill>
                  <a:srgbClr val="CC0000"/>
                </a:solidFill>
                <a:sym typeface="Symbol" pitchFamily="18" charset="2"/>
              </a:rPr>
              <a:t></a:t>
            </a:r>
            <a:r>
              <a:rPr lang="ru-RU" sz="3600" i="1">
                <a:solidFill>
                  <a:srgbClr val="CC0000"/>
                </a:solidFill>
              </a:rPr>
              <a:t>.</a:t>
            </a:r>
            <a:r>
              <a:rPr lang="ru-RU" sz="3600"/>
              <a:t> Эта составляющая равна</a:t>
            </a:r>
          </a:p>
          <a:p>
            <a:pPr>
              <a:buFontTx/>
              <a:buNone/>
            </a:pPr>
            <a:endParaRPr lang="ru-RU" sz="3600"/>
          </a:p>
          <a:p>
            <a:pPr>
              <a:buFontTx/>
              <a:buNone/>
            </a:pPr>
            <a:endParaRPr lang="ru-RU" sz="3600"/>
          </a:p>
          <a:p>
            <a:pPr>
              <a:buFontTx/>
              <a:buNone/>
            </a:pPr>
            <a:r>
              <a:rPr lang="ru-RU" sz="3600"/>
              <a:t>где </a:t>
            </a:r>
            <a:r>
              <a:rPr lang="en-US" sz="3600" i="1">
                <a:solidFill>
                  <a:srgbClr val="CC0000"/>
                </a:solidFill>
              </a:rPr>
              <a:t>Kj</a:t>
            </a:r>
            <a:r>
              <a:rPr lang="en-US" sz="3600">
                <a:solidFill>
                  <a:srgbClr val="CC0000"/>
                </a:solidFill>
                <a:sym typeface="Symbol" pitchFamily="18" charset="2"/>
              </a:rPr>
              <a:t></a:t>
            </a:r>
            <a:r>
              <a:rPr lang="en-US" sz="3600"/>
              <a:t> </a:t>
            </a:r>
            <a:r>
              <a:rPr lang="ru-RU" sz="3600" i="1"/>
              <a:t>-</a:t>
            </a:r>
            <a:r>
              <a:rPr lang="ru-RU" sz="3600"/>
              <a:t> коэффициент распределения тока для ветви </a:t>
            </a:r>
            <a:r>
              <a:rPr lang="en-US" sz="3600" i="1">
                <a:solidFill>
                  <a:srgbClr val="CC0000"/>
                </a:solidFill>
              </a:rPr>
              <a:t>j</a:t>
            </a:r>
            <a:r>
              <a:rPr lang="ru-RU" sz="3600"/>
              <a:t> при КЗ в точке </a:t>
            </a:r>
            <a:r>
              <a:rPr lang="ru-RU" sz="3600">
                <a:solidFill>
                  <a:srgbClr val="CC0000"/>
                </a:solidFill>
                <a:sym typeface="Symbol" pitchFamily="18" charset="2"/>
              </a:rPr>
              <a:t></a:t>
            </a:r>
            <a:r>
              <a:rPr lang="ru-RU" sz="3600">
                <a:solidFill>
                  <a:srgbClr val="CC0000"/>
                </a:solidFill>
              </a:rPr>
              <a:t>.</a:t>
            </a:r>
          </a:p>
          <a:p>
            <a:endParaRPr lang="ru-RU" sz="3600"/>
          </a:p>
        </p:txBody>
      </p:sp>
      <p:graphicFrame>
        <p:nvGraphicFramePr>
          <p:cNvPr id="62468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304800" y="381000"/>
          <a:ext cx="684213" cy="863600"/>
        </p:xfrm>
        <a:graphic>
          <a:graphicData uri="http://schemas.openxmlformats.org/presentationml/2006/ole">
            <p:oleObj spid="_x0000_s62468" name="Формула" r:id="rId3" imgW="241195" imgH="304668" progId="Equation.3">
              <p:embed/>
            </p:oleObj>
          </a:graphicData>
        </a:graphic>
      </p:graphicFrame>
      <p:graphicFrame>
        <p:nvGraphicFramePr>
          <p:cNvPr id="62471" name="Object 7"/>
          <p:cNvGraphicFramePr>
            <a:graphicFrameLocks noChangeAspect="1"/>
          </p:cNvGraphicFramePr>
          <p:nvPr>
            <p:ph sz="quarter" idx="3"/>
          </p:nvPr>
        </p:nvGraphicFramePr>
        <p:xfrm>
          <a:off x="2667000" y="2286000"/>
          <a:ext cx="3886200" cy="1243013"/>
        </p:xfrm>
        <a:graphic>
          <a:graphicData uri="http://schemas.openxmlformats.org/presentationml/2006/ole">
            <p:oleObj spid="_x0000_s62471" name="Формула" r:id="rId4" imgW="952087" imgH="304668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или в о.е</a:t>
            </a:r>
          </a:p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endParaRPr lang="ru-RU"/>
          </a:p>
          <a:p>
            <a:pPr algn="just">
              <a:buFontTx/>
              <a:buNone/>
            </a:pPr>
            <a:r>
              <a:rPr lang="ru-RU"/>
              <a:t>    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2590800" y="207963"/>
          <a:ext cx="4419600" cy="2078037"/>
        </p:xfrm>
        <a:graphic>
          <a:graphicData uri="http://schemas.openxmlformats.org/presentationml/2006/ole">
            <p:oleObj spid="_x0000_s8196" name="Формула" r:id="rId3" imgW="1117600" imgH="520700" progId="Equation.3">
              <p:embed/>
            </p:oleObj>
          </a:graphicData>
        </a:graphic>
      </p:graphicFrame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2057400" y="2559050"/>
            <a:ext cx="7086600" cy="350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3200">
                <a:solidFill>
                  <a:srgbClr val="CC0000"/>
                </a:solidFill>
              </a:rPr>
              <a:t>За этим</a:t>
            </a:r>
            <a:r>
              <a:rPr lang="ru-RU" sz="3200"/>
              <a:t> сопротивлением подключена система неограниченной мощности или </a:t>
            </a:r>
          </a:p>
          <a:p>
            <a:r>
              <a:rPr lang="ru-RU" sz="3200"/>
              <a:t>шины неизменного напряжения.</a:t>
            </a:r>
          </a:p>
          <a:p>
            <a:r>
              <a:rPr lang="ru-RU" sz="3200"/>
              <a:t>   </a:t>
            </a:r>
            <a:r>
              <a:rPr lang="ru-RU" sz="3200">
                <a:solidFill>
                  <a:srgbClr val="CC0000"/>
                </a:solidFill>
              </a:rPr>
              <a:t>За известные</a:t>
            </a:r>
            <a:r>
              <a:rPr lang="ru-RU" sz="3200"/>
              <a:t> значения  могут быть приняты </a:t>
            </a:r>
            <a:r>
              <a:rPr lang="ru-RU" sz="3200">
                <a:solidFill>
                  <a:srgbClr val="CC0000"/>
                </a:solidFill>
              </a:rPr>
              <a:t>данные выключателя</a:t>
            </a:r>
            <a:r>
              <a:rPr lang="ru-RU" sz="3200"/>
              <a:t> </a:t>
            </a:r>
          </a:p>
          <a:p>
            <a:r>
              <a:rPr lang="ru-RU" sz="3200"/>
              <a:t>установленного в этом узле.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 sz="3600"/>
              <a:t>                    </a:t>
            </a:r>
            <a:r>
              <a:rPr lang="ru-RU" sz="3600">
                <a:solidFill>
                  <a:srgbClr val="CC0000"/>
                </a:solidFill>
              </a:rPr>
              <a:t>- это значения</a:t>
            </a:r>
            <a:r>
              <a:rPr lang="ru-RU" sz="3600"/>
              <a:t> номинального </a:t>
            </a:r>
          </a:p>
          <a:p>
            <a:pPr algn="just">
              <a:buFontTx/>
              <a:buNone/>
            </a:pPr>
            <a:r>
              <a:rPr lang="ru-RU" sz="3600"/>
              <a:t>тока </a:t>
            </a:r>
            <a:r>
              <a:rPr lang="ru-RU" sz="3600">
                <a:solidFill>
                  <a:srgbClr val="0000FF"/>
                </a:solidFill>
              </a:rPr>
              <a:t>отключения</a:t>
            </a:r>
            <a:r>
              <a:rPr lang="ru-RU" sz="3600"/>
              <a:t>                       </a:t>
            </a:r>
          </a:p>
          <a:p>
            <a:pPr algn="just">
              <a:buFontTx/>
              <a:buNone/>
            </a:pPr>
            <a:r>
              <a:rPr lang="ru-RU" sz="3600"/>
              <a:t>и номинальной </a:t>
            </a:r>
            <a:r>
              <a:rPr lang="ru-RU" sz="3600">
                <a:solidFill>
                  <a:srgbClr val="0000FF"/>
                </a:solidFill>
              </a:rPr>
              <a:t>отключаемой мощности</a:t>
            </a:r>
            <a:r>
              <a:rPr lang="ru-RU" sz="3600"/>
              <a:t>                            </a:t>
            </a:r>
          </a:p>
          <a:p>
            <a:pPr algn="just">
              <a:buFontTx/>
              <a:buNone/>
            </a:pPr>
            <a:r>
              <a:rPr lang="ru-RU" sz="3600"/>
              <a:t>                             на ступени напряжения.</a:t>
            </a:r>
          </a:p>
          <a:p>
            <a:pPr algn="just">
              <a:buFontTx/>
              <a:buNone/>
            </a:pPr>
            <a:r>
              <a:rPr lang="ru-RU" sz="3600"/>
              <a:t> </a:t>
            </a:r>
          </a:p>
          <a:p>
            <a:pPr algn="just">
              <a:buFontTx/>
              <a:buNone/>
            </a:pPr>
            <a:r>
              <a:rPr lang="ru-RU" sz="3600"/>
              <a:t>     </a:t>
            </a:r>
            <a:r>
              <a:rPr lang="ru-RU" sz="3600">
                <a:solidFill>
                  <a:srgbClr val="CC0000"/>
                </a:solidFill>
              </a:rPr>
              <a:t>Если в узле</a:t>
            </a:r>
            <a:r>
              <a:rPr lang="ru-RU" sz="3600"/>
              <a:t> подключены генераторы станции, то по условию предельного использования выключателя  </a:t>
            </a:r>
          </a:p>
          <a:p>
            <a:pPr algn="just">
              <a:buFontTx/>
              <a:buNone/>
            </a:pPr>
            <a:r>
              <a:rPr lang="ru-RU" sz="3600"/>
              <a:t>                          и</a:t>
            </a:r>
            <a:r>
              <a:rPr lang="ru-RU"/>
              <a:t>                         .</a:t>
            </a:r>
            <a:endParaRPr lang="ru-RU" sz="3600"/>
          </a:p>
          <a:p>
            <a:pPr algn="just">
              <a:buFontTx/>
              <a:buNone/>
            </a:pPr>
            <a:r>
              <a:rPr lang="ru-RU" sz="3600"/>
              <a:t>   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76200" y="-228600"/>
          <a:ext cx="2438400" cy="884238"/>
        </p:xfrm>
        <a:graphic>
          <a:graphicData uri="http://schemas.openxmlformats.org/presentationml/2006/ole">
            <p:oleObj spid="_x0000_s9220" name="Формула" r:id="rId3" imgW="761669" imgH="279279" progId="Equation.3">
              <p:embed/>
            </p:oleObj>
          </a:graphicData>
        </a:graphic>
      </p:graphicFrame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457200" y="1828800"/>
          <a:ext cx="2743200" cy="935038"/>
        </p:xfrm>
        <a:graphic>
          <a:graphicData uri="http://schemas.openxmlformats.org/presentationml/2006/ole">
            <p:oleObj spid="_x0000_s9222" name="Формула" r:id="rId4" imgW="863225" imgH="291973" progId="Equation.3">
              <p:embed/>
            </p:oleObj>
          </a:graphicData>
        </a:graphic>
      </p:graphicFrame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0" y="3276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304800" y="4902200"/>
          <a:ext cx="2895600" cy="1041400"/>
        </p:xfrm>
        <a:graphic>
          <a:graphicData uri="http://schemas.openxmlformats.org/presentationml/2006/ole">
            <p:oleObj spid="_x0000_s9224" name="Формула" r:id="rId5" imgW="850531" imgH="304668" progId="Equation.3">
              <p:embed/>
            </p:oleObj>
          </a:graphicData>
        </a:graphic>
      </p:graphicFrame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4038600" y="4876800"/>
          <a:ext cx="2971800" cy="1022350"/>
        </p:xfrm>
        <a:graphic>
          <a:graphicData uri="http://schemas.openxmlformats.org/presentationml/2006/ole">
            <p:oleObj spid="_x0000_s9226" name="Формула" r:id="rId6" imgW="888614" imgH="304668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228600"/>
            <a:ext cx="2667000" cy="6324600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/>
              <a:t>Схема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685800" y="762000"/>
          <a:ext cx="2063750" cy="5715000"/>
        </p:xfrm>
        <a:graphic>
          <a:graphicData uri="http://schemas.openxmlformats.org/presentationml/2006/ole">
            <p:oleObj spid="_x0000_s10244" name="Visio" r:id="rId3" imgW="1124902" imgH="3116580" progId="Visio.Drawing.6">
              <p:embed/>
            </p:oleObj>
          </a:graphicData>
        </a:graphic>
      </p:graphicFrame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3733800" y="914400"/>
            <a:ext cx="51816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3600">
                <a:solidFill>
                  <a:srgbClr val="CC0000"/>
                </a:solidFill>
              </a:rPr>
              <a:t>Если связаны</a:t>
            </a:r>
            <a:r>
              <a:rPr lang="ru-RU" sz="3600"/>
              <a:t> разные системы - они имеют свои значения токов или  мощностей короткого замыкания.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 sz="3600"/>
              <a:t>Поочередное симметричное </a:t>
            </a:r>
          </a:p>
          <a:p>
            <a:pPr>
              <a:buFontTx/>
              <a:buNone/>
            </a:pPr>
            <a:r>
              <a:rPr lang="ru-RU" sz="3600"/>
              <a:t>замыкание в точках </a:t>
            </a:r>
            <a:r>
              <a:rPr lang="ru-RU" sz="3600">
                <a:solidFill>
                  <a:srgbClr val="CC0000"/>
                </a:solidFill>
              </a:rPr>
              <a:t>М</a:t>
            </a:r>
            <a:r>
              <a:rPr lang="ru-RU" sz="3600"/>
              <a:t> и </a:t>
            </a:r>
            <a:r>
              <a:rPr lang="en-US" sz="3600">
                <a:solidFill>
                  <a:srgbClr val="CC0000"/>
                </a:solidFill>
              </a:rPr>
              <a:t>N</a:t>
            </a:r>
            <a:r>
              <a:rPr lang="ru-RU" sz="3600"/>
              <a:t>. Известны </a:t>
            </a:r>
          </a:p>
          <a:p>
            <a:pPr>
              <a:buFontTx/>
              <a:buNone/>
            </a:pPr>
            <a:r>
              <a:rPr lang="ru-RU" sz="3600"/>
              <a:t>начальные сверхпереходные токи . </a:t>
            </a:r>
          </a:p>
          <a:p>
            <a:pPr>
              <a:buFontTx/>
              <a:buNone/>
            </a:pPr>
            <a:r>
              <a:rPr lang="ru-RU" sz="3600"/>
              <a:t>Результирующие реактивности систем </a:t>
            </a:r>
          </a:p>
          <a:p>
            <a:pPr>
              <a:buFontTx/>
              <a:buNone/>
            </a:pPr>
            <a:r>
              <a:rPr lang="ru-RU" sz="3600"/>
              <a:t>относительно узлов равны.</a:t>
            </a:r>
          </a:p>
          <a:p>
            <a:pPr>
              <a:buFontTx/>
              <a:buNone/>
            </a:pPr>
            <a:r>
              <a:rPr lang="ru-RU" sz="3600">
                <a:solidFill>
                  <a:srgbClr val="CC0000"/>
                </a:solidFill>
              </a:rPr>
              <a:t>Узел М</a:t>
            </a:r>
          </a:p>
          <a:p>
            <a:pPr>
              <a:buFontTx/>
              <a:buNone/>
            </a:pPr>
            <a:endParaRPr lang="ru-RU"/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990600" y="4189413"/>
          <a:ext cx="7010400" cy="1906587"/>
        </p:xfrm>
        <a:graphic>
          <a:graphicData uri="http://schemas.openxmlformats.org/presentationml/2006/ole">
            <p:oleObj spid="_x0000_s11268" name="Формула" r:id="rId3" imgW="1815312" imgH="495085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 sz="3600">
                <a:solidFill>
                  <a:srgbClr val="CC0000"/>
                </a:solidFill>
              </a:rPr>
              <a:t>Узел </a:t>
            </a:r>
            <a:r>
              <a:rPr lang="en-US" sz="3600">
                <a:solidFill>
                  <a:srgbClr val="CC0000"/>
                </a:solidFill>
              </a:rPr>
              <a:t>N</a:t>
            </a:r>
            <a:endParaRPr lang="ru-RU" sz="3600">
              <a:solidFill>
                <a:srgbClr val="CC0000"/>
              </a:solidFill>
            </a:endParaRPr>
          </a:p>
          <a:p>
            <a:pPr>
              <a:buFontTx/>
              <a:buNone/>
            </a:pPr>
            <a:endParaRPr lang="ru-RU" sz="3600">
              <a:solidFill>
                <a:srgbClr val="CC0000"/>
              </a:solidFill>
            </a:endParaRPr>
          </a:p>
          <a:p>
            <a:pPr>
              <a:buFontTx/>
              <a:buNone/>
            </a:pPr>
            <a:endParaRPr lang="ru-RU" sz="3600">
              <a:solidFill>
                <a:srgbClr val="CC0000"/>
              </a:solidFill>
            </a:endParaRPr>
          </a:p>
          <a:p>
            <a:pPr algn="just">
              <a:buFontTx/>
              <a:buNone/>
            </a:pPr>
            <a:endParaRPr lang="ru-RU" sz="3600"/>
          </a:p>
          <a:p>
            <a:pPr algn="just">
              <a:buFontTx/>
              <a:buNone/>
            </a:pPr>
            <a:r>
              <a:rPr lang="ru-RU" sz="3600"/>
              <a:t>Из (1) и (2)    можно найти  </a:t>
            </a:r>
          </a:p>
          <a:p>
            <a:pPr algn="just">
              <a:buFontTx/>
              <a:buNone/>
            </a:pPr>
            <a:r>
              <a:rPr lang="ru-RU" sz="3600"/>
              <a:t>через которые обе системы </a:t>
            </a:r>
          </a:p>
          <a:p>
            <a:pPr algn="just">
              <a:buFontTx/>
              <a:buNone/>
            </a:pPr>
            <a:r>
              <a:rPr lang="ru-RU" sz="3600"/>
              <a:t>присоединены к узлам </a:t>
            </a:r>
            <a:r>
              <a:rPr lang="ru-RU" sz="3600">
                <a:solidFill>
                  <a:srgbClr val="CC0000"/>
                </a:solidFill>
              </a:rPr>
              <a:t>М</a:t>
            </a:r>
            <a:r>
              <a:rPr lang="ru-RU" sz="3600"/>
              <a:t> и </a:t>
            </a:r>
            <a:r>
              <a:rPr lang="en-US" sz="3600">
                <a:solidFill>
                  <a:srgbClr val="CC0000"/>
                </a:solidFill>
              </a:rPr>
              <a:t>N</a:t>
            </a:r>
            <a:r>
              <a:rPr lang="ru-RU" sz="3600"/>
              <a:t>  причем за </a:t>
            </a:r>
          </a:p>
          <a:p>
            <a:pPr algn="just">
              <a:buFontTx/>
              <a:buNone/>
            </a:pPr>
            <a:r>
              <a:rPr lang="ru-RU" sz="3600"/>
              <a:t>ними шины неизменного напряжения 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1828800" y="309563"/>
          <a:ext cx="5334000" cy="1476375"/>
        </p:xfrm>
        <a:graphic>
          <a:graphicData uri="http://schemas.openxmlformats.org/presentationml/2006/ole">
            <p:oleObj spid="_x0000_s12292" name="Формула" r:id="rId3" imgW="1790700" imgH="495300" progId="Equation.3">
              <p:embed/>
            </p:oleObj>
          </a:graphicData>
        </a:graphic>
      </p:graphicFrame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5867400" y="2514600"/>
          <a:ext cx="2133600" cy="730250"/>
        </p:xfrm>
        <a:graphic>
          <a:graphicData uri="http://schemas.openxmlformats.org/presentationml/2006/ole">
            <p:oleObj spid="_x0000_s12294" name="Формула" r:id="rId4" imgW="698500" imgH="2413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442</TotalTime>
  <Words>1543</Words>
  <Application>Microsoft PowerPoint</Application>
  <PresentationFormat>Экран (4:3)</PresentationFormat>
  <Paragraphs>250</Paragraphs>
  <Slides>49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49</vt:i4>
      </vt:variant>
    </vt:vector>
  </HeadingPairs>
  <TitlesOfParts>
    <vt:vector size="55" baseType="lpstr">
      <vt:lpstr>Arial</vt:lpstr>
      <vt:lpstr>Symbol</vt:lpstr>
      <vt:lpstr>Times New Roman</vt:lpstr>
      <vt:lpstr>Оформление по умолчанию</vt:lpstr>
      <vt:lpstr>Microsoft Equation 3.0</vt:lpstr>
      <vt:lpstr>Microsoft Visio Drawing</vt:lpstr>
      <vt:lpstr>7. ПРАКТИЧЕСКИЕ МЕТОДЫ РАСЧЕТА ПЕРЕХОДНОГО ПРОЦЕССА КОРОТКОГО ЗАМЫКАНИЯ</vt:lpstr>
      <vt:lpstr>7.1 Учет электрической системы 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5.2 Метод расчетных кривых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5.3. Учет СД и АД при расчете токов короткого замыкания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  <vt:lpstr>Слайд 43</vt:lpstr>
      <vt:lpstr>Слайд 44</vt:lpstr>
      <vt:lpstr>3.3 Применение принципа наложения</vt:lpstr>
      <vt:lpstr>Слайд 46</vt:lpstr>
      <vt:lpstr>Слайд 47</vt:lpstr>
      <vt:lpstr>Слайд 48</vt:lpstr>
      <vt:lpstr>Слайд 49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6</cp:revision>
  <cp:lastPrinted>1601-01-01T00:00:00Z</cp:lastPrinted>
  <dcterms:created xsi:type="dcterms:W3CDTF">1601-01-01T00:00:00Z</dcterms:created>
  <dcterms:modified xsi:type="dcterms:W3CDTF">2014-01-27T17:19:50Z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